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4630400" cy="8229600"/>
  <p:notesSz cx="8229600" cy="14630400"/>
  <p:embeddedFontLst>
    <p:embeddedFont>
      <p:font typeface="Barlow Bold" panose="00000800000000000000" pitchFamily="2" charset="0"/>
      <p:bold r:id="rId19"/>
    </p:embeddedFont>
    <p:embeddedFont>
      <p:font typeface="Barlow Light" panose="00000400000000000000" pitchFamily="2" charset="0"/>
      <p:regular r:id="rId20"/>
      <p:italic r:id="rId21"/>
    </p:embeddedFont>
    <p:embeddedFont>
      <p:font typeface="Calibri" panose="020F0502020204030204" pitchFamily="34" charset="0"/>
      <p:regular r:id="rId22"/>
      <p:bold r:id="rId23"/>
      <p:italic r:id="rId24"/>
      <p:boldItalic r:id="rId25"/>
    </p:embeddedFont>
    <p:embeddedFont>
      <p:font typeface="Montserrat" panose="00000500000000000000" pitchFamily="2" charset="0"/>
      <p:regular r:id="rId26"/>
      <p:bold r:id="rId27"/>
      <p: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5" d="100"/>
          <a:sy n="55" d="100"/>
        </p:scale>
        <p:origin x="65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00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sv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38.png"/><Relationship Id="rId11" Type="http://schemas.openxmlformats.org/officeDocument/2006/relationships/image" Target="../media/image43.svg"/><Relationship Id="rId5" Type="http://schemas.openxmlformats.org/officeDocument/2006/relationships/image" Target="../media/image37.svg"/><Relationship Id="rId10" Type="http://schemas.openxmlformats.org/officeDocument/2006/relationships/image" Target="../media/image42.png"/><Relationship Id="rId4" Type="http://schemas.openxmlformats.org/officeDocument/2006/relationships/image" Target="../media/image6.png"/><Relationship Id="rId9" Type="http://schemas.openxmlformats.org/officeDocument/2006/relationships/image" Target="../media/image41.sv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7.sv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46.svg"/><Relationship Id="rId5" Type="http://schemas.openxmlformats.org/officeDocument/2006/relationships/image" Target="../media/image45.svg"/><Relationship Id="rId4" Type="http://schemas.openxmlformats.org/officeDocument/2006/relationships/image" Target="../media/image44.sv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44709" y="2540318"/>
            <a:ext cx="7627382" cy="1870591"/>
          </a:xfrm>
          <a:prstGeom prst="rect">
            <a:avLst/>
          </a:prstGeom>
          <a:noFill/>
          <a:ln/>
        </p:spPr>
        <p:txBody>
          <a:bodyPr wrap="square" lIns="0" tIns="0" rIns="0" bIns="0" rtlCol="0" anchor="t"/>
          <a:lstStyle/>
          <a:p>
            <a:pPr marL="0" indent="0" algn="l">
              <a:lnSpc>
                <a:spcPts val="4900"/>
              </a:lnSpc>
              <a:buNone/>
            </a:pPr>
            <a:r>
              <a:rPr lang="en-US" sz="3900" b="1" dirty="0">
                <a:solidFill>
                  <a:srgbClr val="2E3C4E"/>
                </a:solidFill>
                <a:latin typeface="Barlow Bold" pitchFamily="34" charset="0"/>
                <a:ea typeface="Barlow Bold" pitchFamily="34" charset="-122"/>
                <a:cs typeface="Barlow Bold" pitchFamily="34" charset="-120"/>
              </a:rPr>
              <a:t> Optimalisasi Strategi Pemasaran Supermarket Melalui Analisis Perilaku Pelanggan</a:t>
            </a:r>
            <a:endParaRPr lang="en-US" sz="3900" dirty="0"/>
          </a:p>
        </p:txBody>
      </p:sp>
      <p:sp>
        <p:nvSpPr>
          <p:cNvPr id="4" name="Text 1"/>
          <p:cNvSpPr/>
          <p:nvPr/>
        </p:nvSpPr>
        <p:spPr>
          <a:xfrm>
            <a:off x="6244709" y="4486632"/>
            <a:ext cx="7331393" cy="311706"/>
          </a:xfrm>
          <a:prstGeom prst="rect">
            <a:avLst/>
          </a:prstGeom>
          <a:noFill/>
          <a:ln/>
        </p:spPr>
        <p:txBody>
          <a:bodyPr wrap="none" lIns="0" tIns="0" rIns="0" bIns="0" rtlCol="0" anchor="t"/>
          <a:lstStyle/>
          <a:p>
            <a:pPr marL="0" indent="0" algn="l">
              <a:lnSpc>
                <a:spcPts val="2450"/>
              </a:lnSpc>
              <a:buNone/>
            </a:pPr>
            <a:r>
              <a:rPr lang="en-US" sz="1950" b="1" dirty="0">
                <a:solidFill>
                  <a:srgbClr val="2E3C4E"/>
                </a:solidFill>
                <a:latin typeface="Barlow Bold" pitchFamily="34" charset="0"/>
                <a:ea typeface="Barlow Bold" pitchFamily="34" charset="-122"/>
                <a:cs typeface="Barlow Bold" pitchFamily="34" charset="-120"/>
              </a:rPr>
              <a:t>Mengidentifikasi Segmen Bernilai Tinggi dan Efektivitas Kampanye</a:t>
            </a:r>
            <a:endParaRPr lang="en-US" sz="1950" dirty="0"/>
          </a:p>
        </p:txBody>
      </p:sp>
      <p:sp>
        <p:nvSpPr>
          <p:cNvPr id="5" name="Text 2"/>
          <p:cNvSpPr/>
          <p:nvPr/>
        </p:nvSpPr>
        <p:spPr>
          <a:xfrm>
            <a:off x="6244709" y="5082659"/>
            <a:ext cx="7627382" cy="606504"/>
          </a:xfrm>
          <a:prstGeom prst="rect">
            <a:avLst/>
          </a:prstGeom>
          <a:noFill/>
          <a:ln/>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Laporan analisis komprehensif untuk memahami perilaku konsumen dan mengoptimalkan strategi pemasaran di industri retail yang kompetitif.</a:t>
            </a:r>
            <a:endParaRPr lang="en-US" sz="14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69583" y="322778"/>
            <a:ext cx="5497235" cy="386120"/>
          </a:xfrm>
          <a:prstGeom prst="rect">
            <a:avLst/>
          </a:prstGeom>
          <a:noFill/>
          <a:ln/>
        </p:spPr>
        <p:txBody>
          <a:bodyPr wrap="none" lIns="0" tIns="0" rIns="0" bIns="0" rtlCol="0" anchor="t"/>
          <a:lstStyle/>
          <a:p>
            <a:pPr marL="0" indent="0" algn="l">
              <a:lnSpc>
                <a:spcPts val="3000"/>
              </a:lnSpc>
              <a:buNone/>
            </a:pPr>
            <a:r>
              <a:rPr lang="en-US" sz="2400" b="1" dirty="0">
                <a:solidFill>
                  <a:srgbClr val="2E3C4E"/>
                </a:solidFill>
                <a:latin typeface="Barlow Bold" pitchFamily="34" charset="0"/>
                <a:ea typeface="Barlow Bold" pitchFamily="34" charset="-122"/>
                <a:cs typeface="Barlow Bold" pitchFamily="34" charset="-120"/>
              </a:rPr>
              <a:t>Profil Demografis High-Value Customers</a:t>
            </a:r>
            <a:endParaRPr lang="en-US" sz="2400" dirty="0"/>
          </a:p>
        </p:txBody>
      </p:sp>
      <p:sp>
        <p:nvSpPr>
          <p:cNvPr id="3" name="Text 1"/>
          <p:cNvSpPr/>
          <p:nvPr/>
        </p:nvSpPr>
        <p:spPr>
          <a:xfrm>
            <a:off x="469583" y="755809"/>
            <a:ext cx="2471618" cy="308967"/>
          </a:xfrm>
          <a:prstGeom prst="rect">
            <a:avLst/>
          </a:prstGeom>
          <a:noFill/>
          <a:ln/>
        </p:spPr>
        <p:txBody>
          <a:bodyPr wrap="none" lIns="0" tIns="0" rIns="0" bIns="0" rtlCol="0" anchor="t"/>
          <a:lstStyle/>
          <a:p>
            <a:pPr marL="0" indent="0" algn="l">
              <a:lnSpc>
                <a:spcPts val="2400"/>
              </a:lnSpc>
              <a:buNone/>
            </a:pPr>
            <a:r>
              <a:rPr lang="en-US" sz="1900" b="1" dirty="0">
                <a:solidFill>
                  <a:srgbClr val="2E3C4E"/>
                </a:solidFill>
                <a:latin typeface="Barlow Bold" pitchFamily="34" charset="0"/>
                <a:ea typeface="Barlow Bold" pitchFamily="34" charset="-122"/>
                <a:cs typeface="Barlow Bold" pitchFamily="34" charset="-120"/>
              </a:rPr>
              <a:t>Top 20% Spender</a:t>
            </a:r>
            <a:endParaRPr lang="en-US" sz="1900" dirty="0"/>
          </a:p>
        </p:txBody>
      </p:sp>
      <p:sp>
        <p:nvSpPr>
          <p:cNvPr id="4" name="Text 2"/>
          <p:cNvSpPr/>
          <p:nvPr/>
        </p:nvSpPr>
        <p:spPr>
          <a:xfrm>
            <a:off x="469583" y="1358265"/>
            <a:ext cx="1853684" cy="231696"/>
          </a:xfrm>
          <a:prstGeom prst="rect">
            <a:avLst/>
          </a:prstGeom>
          <a:noFill/>
          <a:ln/>
        </p:spPr>
        <p:txBody>
          <a:bodyPr wrap="none" lIns="0" tIns="0" rIns="0" bIns="0" rtlCol="0" anchor="t"/>
          <a:lstStyle/>
          <a:p>
            <a:pPr marL="0" indent="0" algn="l">
              <a:lnSpc>
                <a:spcPts val="1800"/>
              </a:lnSpc>
              <a:buNone/>
            </a:pPr>
            <a:r>
              <a:rPr lang="en-US" sz="1450" b="1" dirty="0">
                <a:solidFill>
                  <a:srgbClr val="2E3C4E"/>
                </a:solidFill>
                <a:latin typeface="Barlow Bold" pitchFamily="34" charset="0"/>
                <a:ea typeface="Barlow Bold" pitchFamily="34" charset="-122"/>
                <a:cs typeface="Barlow Bold" pitchFamily="34" charset="-120"/>
              </a:rPr>
              <a:t>Distribusi Usia</a:t>
            </a:r>
            <a:endParaRPr lang="en-US" sz="1450" dirty="0"/>
          </a:p>
        </p:txBody>
      </p:sp>
      <p:pic>
        <p:nvPicPr>
          <p:cNvPr id="5" name="Image 0" descr="preencoded.png"/>
          <p:cNvPicPr>
            <a:picLocks noChangeAspect="1"/>
          </p:cNvPicPr>
          <p:nvPr/>
        </p:nvPicPr>
        <p:blipFill>
          <a:blip r:embed="rId3"/>
          <a:stretch>
            <a:fillRect/>
          </a:stretch>
        </p:blipFill>
        <p:spPr>
          <a:xfrm>
            <a:off x="469583" y="1722001"/>
            <a:ext cx="4897041" cy="2425779"/>
          </a:xfrm>
          <a:prstGeom prst="rect">
            <a:avLst/>
          </a:prstGeom>
        </p:spPr>
      </p:pic>
      <p:sp>
        <p:nvSpPr>
          <p:cNvPr id="7" name="Text 4"/>
          <p:cNvSpPr/>
          <p:nvPr/>
        </p:nvSpPr>
        <p:spPr>
          <a:xfrm>
            <a:off x="7466052" y="1358265"/>
            <a:ext cx="1853684" cy="231696"/>
          </a:xfrm>
          <a:prstGeom prst="rect">
            <a:avLst/>
          </a:prstGeom>
          <a:noFill/>
          <a:ln/>
        </p:spPr>
        <p:txBody>
          <a:bodyPr wrap="none" lIns="0" tIns="0" rIns="0" bIns="0" rtlCol="0" anchor="t"/>
          <a:lstStyle/>
          <a:p>
            <a:pPr marL="0" indent="0" algn="l">
              <a:lnSpc>
                <a:spcPts val="1800"/>
              </a:lnSpc>
              <a:buNone/>
            </a:pPr>
            <a:r>
              <a:rPr lang="en-US" sz="1450" b="1" dirty="0">
                <a:solidFill>
                  <a:srgbClr val="2E3C4E"/>
                </a:solidFill>
                <a:latin typeface="Barlow Bold" pitchFamily="34" charset="0"/>
                <a:ea typeface="Barlow Bold" pitchFamily="34" charset="-122"/>
                <a:cs typeface="Barlow Bold" pitchFamily="34" charset="-120"/>
              </a:rPr>
              <a:t>Tingkat Pendidikan</a:t>
            </a:r>
            <a:endParaRPr lang="en-US" sz="1450" dirty="0"/>
          </a:p>
        </p:txBody>
      </p:sp>
      <p:pic>
        <p:nvPicPr>
          <p:cNvPr id="8" name="Image 1" descr="preencoded.png"/>
          <p:cNvPicPr>
            <a:picLocks noChangeAspect="1"/>
          </p:cNvPicPr>
          <p:nvPr/>
        </p:nvPicPr>
        <p:blipFill>
          <a:blip r:embed="rId4"/>
          <a:stretch>
            <a:fillRect/>
          </a:stretch>
        </p:blipFill>
        <p:spPr>
          <a:xfrm>
            <a:off x="7466052" y="1722001"/>
            <a:ext cx="4888706" cy="2425779"/>
          </a:xfrm>
          <a:prstGeom prst="rect">
            <a:avLst/>
          </a:prstGeom>
        </p:spPr>
      </p:pic>
      <p:sp>
        <p:nvSpPr>
          <p:cNvPr id="9" name="Text 5"/>
          <p:cNvSpPr/>
          <p:nvPr/>
        </p:nvSpPr>
        <p:spPr>
          <a:xfrm>
            <a:off x="7466052" y="4279821"/>
            <a:ext cx="6702385" cy="187762"/>
          </a:xfrm>
          <a:prstGeom prst="rect">
            <a:avLst/>
          </a:prstGeom>
          <a:noFill/>
          <a:ln/>
        </p:spPr>
        <p:txBody>
          <a:bodyPr wrap="none" lIns="0" tIns="0" rIns="0" bIns="0" rtlCol="0" anchor="t"/>
          <a:lstStyle/>
          <a:p>
            <a:pPr marL="342900" indent="-342900" algn="l">
              <a:lnSpc>
                <a:spcPts val="1450"/>
              </a:lnSpc>
              <a:buSzPct val="100000"/>
              <a:buChar char="•"/>
            </a:pPr>
            <a:r>
              <a:rPr lang="en-US" sz="900" dirty="0">
                <a:solidFill>
                  <a:srgbClr val="384653"/>
                </a:solidFill>
                <a:latin typeface="Montserrat" pitchFamily="34" charset="0"/>
                <a:ea typeface="Montserrat" pitchFamily="34" charset="-122"/>
                <a:cs typeface="Montserrat" pitchFamily="34" charset="-120"/>
              </a:rPr>
              <a:t>Mayoritas berpendidikan tinggi (Graduation/Master/PhD)</a:t>
            </a:r>
            <a:endParaRPr lang="en-US" sz="900" dirty="0"/>
          </a:p>
        </p:txBody>
      </p:sp>
      <p:sp>
        <p:nvSpPr>
          <p:cNvPr id="10" name="Text 6"/>
          <p:cNvSpPr/>
          <p:nvPr/>
        </p:nvSpPr>
        <p:spPr>
          <a:xfrm>
            <a:off x="2893933" y="4758095"/>
            <a:ext cx="1853684" cy="231696"/>
          </a:xfrm>
          <a:prstGeom prst="rect">
            <a:avLst/>
          </a:prstGeom>
          <a:noFill/>
          <a:ln/>
        </p:spPr>
        <p:txBody>
          <a:bodyPr wrap="none" lIns="0" tIns="0" rIns="0" bIns="0" rtlCol="0" anchor="t"/>
          <a:lstStyle/>
          <a:p>
            <a:pPr marL="0" indent="0" algn="ctr">
              <a:lnSpc>
                <a:spcPts val="1800"/>
              </a:lnSpc>
              <a:buNone/>
            </a:pPr>
            <a:r>
              <a:rPr lang="en-US" sz="1450" b="1" dirty="0">
                <a:solidFill>
                  <a:srgbClr val="2E3C4E"/>
                </a:solidFill>
                <a:latin typeface="Barlow Bold" pitchFamily="34" charset="0"/>
                <a:ea typeface="Barlow Bold" pitchFamily="34" charset="-122"/>
                <a:cs typeface="Barlow Bold" pitchFamily="34" charset="-120"/>
              </a:rPr>
              <a:t>Status Pernikahan</a:t>
            </a:r>
            <a:endParaRPr lang="en-US" sz="1450" dirty="0"/>
          </a:p>
        </p:txBody>
      </p:sp>
      <p:pic>
        <p:nvPicPr>
          <p:cNvPr id="11" name="Image 2" descr="preencoded.png"/>
          <p:cNvPicPr>
            <a:picLocks noChangeAspect="1"/>
          </p:cNvPicPr>
          <p:nvPr/>
        </p:nvPicPr>
        <p:blipFill>
          <a:blip r:embed="rId5"/>
          <a:stretch>
            <a:fillRect/>
          </a:stretch>
        </p:blipFill>
        <p:spPr>
          <a:xfrm>
            <a:off x="469583" y="5121831"/>
            <a:ext cx="3453408" cy="2425779"/>
          </a:xfrm>
          <a:prstGeom prst="rect">
            <a:avLst/>
          </a:prstGeom>
        </p:spPr>
      </p:pic>
      <p:sp>
        <p:nvSpPr>
          <p:cNvPr id="12" name="Text 7"/>
          <p:cNvSpPr/>
          <p:nvPr/>
        </p:nvSpPr>
        <p:spPr>
          <a:xfrm>
            <a:off x="469583" y="7679650"/>
            <a:ext cx="6702385" cy="187762"/>
          </a:xfrm>
          <a:prstGeom prst="rect">
            <a:avLst/>
          </a:prstGeom>
          <a:noFill/>
          <a:ln/>
        </p:spPr>
        <p:txBody>
          <a:bodyPr wrap="none" lIns="0" tIns="0" rIns="0" bIns="0" rtlCol="0" anchor="t"/>
          <a:lstStyle/>
          <a:p>
            <a:pPr marL="342900" indent="-342900" algn="l">
              <a:lnSpc>
                <a:spcPts val="1450"/>
              </a:lnSpc>
              <a:buSzPct val="100000"/>
              <a:buChar char="•"/>
            </a:pPr>
            <a:r>
              <a:rPr lang="en-US" sz="900" dirty="0">
                <a:solidFill>
                  <a:srgbClr val="384653"/>
                </a:solidFill>
                <a:latin typeface="Montserrat" pitchFamily="34" charset="0"/>
                <a:ea typeface="Montserrat" pitchFamily="34" charset="-122"/>
                <a:cs typeface="Montserrat" pitchFamily="34" charset="-120"/>
              </a:rPr>
              <a:t>Dominan Married (belanja keluarga konsisten)</a:t>
            </a:r>
            <a:endParaRPr lang="en-US" sz="900" dirty="0"/>
          </a:p>
        </p:txBody>
      </p:sp>
      <p:sp>
        <p:nvSpPr>
          <p:cNvPr id="13" name="Text 8"/>
          <p:cNvSpPr/>
          <p:nvPr/>
        </p:nvSpPr>
        <p:spPr>
          <a:xfrm>
            <a:off x="7466052" y="4758095"/>
            <a:ext cx="1544717" cy="193000"/>
          </a:xfrm>
          <a:prstGeom prst="rect">
            <a:avLst/>
          </a:prstGeom>
          <a:noFill/>
          <a:ln/>
        </p:spPr>
        <p:txBody>
          <a:bodyPr wrap="none" lIns="0" tIns="0" rIns="0" bIns="0" rtlCol="0" anchor="t"/>
          <a:lstStyle/>
          <a:p>
            <a:pPr marL="0" indent="0" algn="l">
              <a:lnSpc>
                <a:spcPts val="1500"/>
              </a:lnSpc>
              <a:buNone/>
            </a:pPr>
            <a:r>
              <a:rPr lang="en-US" sz="1200" b="1" dirty="0">
                <a:solidFill>
                  <a:srgbClr val="2E3C4E"/>
                </a:solidFill>
                <a:latin typeface="Barlow Bold" pitchFamily="34" charset="0"/>
                <a:ea typeface="Barlow Bold" pitchFamily="34" charset="-122"/>
                <a:cs typeface="Barlow Bold" pitchFamily="34" charset="-120"/>
              </a:rPr>
              <a:t>Ringkasanl</a:t>
            </a:r>
            <a:endParaRPr lang="en-US" sz="1200" dirty="0"/>
          </a:p>
        </p:txBody>
      </p:sp>
      <p:sp>
        <p:nvSpPr>
          <p:cNvPr id="14" name="Text 9"/>
          <p:cNvSpPr/>
          <p:nvPr/>
        </p:nvSpPr>
        <p:spPr>
          <a:xfrm>
            <a:off x="7466052" y="5068491"/>
            <a:ext cx="6702385" cy="563285"/>
          </a:xfrm>
          <a:prstGeom prst="rect">
            <a:avLst/>
          </a:prstGeom>
          <a:noFill/>
          <a:ln/>
        </p:spPr>
        <p:txBody>
          <a:bodyPr wrap="square" lIns="0" tIns="0" rIns="0" bIns="0" rtlCol="0" anchor="t"/>
          <a:lstStyle/>
          <a:p>
            <a:pPr marL="0" indent="0" algn="l">
              <a:lnSpc>
                <a:spcPts val="1450"/>
              </a:lnSpc>
              <a:buNone/>
            </a:pPr>
            <a:r>
              <a:rPr lang="en-US" sz="900" dirty="0">
                <a:solidFill>
                  <a:srgbClr val="384653"/>
                </a:solidFill>
                <a:latin typeface="Montserrat" pitchFamily="34" charset="0"/>
                <a:ea typeface="Montserrat" pitchFamily="34" charset="-122"/>
                <a:cs typeface="Montserrat" pitchFamily="34" charset="-120"/>
              </a:rPr>
              <a:t>Profil </a:t>
            </a:r>
            <a:r>
              <a:rPr lang="en-US" sz="900" b="1" dirty="0">
                <a:solidFill>
                  <a:srgbClr val="384653"/>
                </a:solidFill>
                <a:latin typeface="Montserrat" pitchFamily="34" charset="0"/>
                <a:ea typeface="Montserrat" pitchFamily="34" charset="-122"/>
                <a:cs typeface="Montserrat" pitchFamily="34" charset="-120"/>
              </a:rPr>
              <a:t>High Spender (20% teratas)</a:t>
            </a:r>
            <a:r>
              <a:rPr lang="en-US" sz="900" dirty="0">
                <a:solidFill>
                  <a:srgbClr val="384653"/>
                </a:solidFill>
                <a:latin typeface="Montserrat" pitchFamily="34" charset="0"/>
                <a:ea typeface="Montserrat" pitchFamily="34" charset="-122"/>
                <a:cs typeface="Montserrat" pitchFamily="34" charset="-120"/>
              </a:rPr>
              <a:t> menunjukkan pola yang jelas: Usia tersebar hampir merata </a:t>
            </a:r>
            <a:r>
              <a:rPr lang="en-US" sz="900" dirty="0" err="1">
                <a:solidFill>
                  <a:srgbClr val="384653"/>
                </a:solidFill>
                <a:latin typeface="Montserrat" pitchFamily="34" charset="0"/>
                <a:ea typeface="Montserrat" pitchFamily="34" charset="-122"/>
                <a:cs typeface="Montserrat" pitchFamily="34" charset="-120"/>
              </a:rPr>
              <a:t>dari</a:t>
            </a:r>
            <a:r>
              <a:rPr lang="en-US" sz="900" dirty="0">
                <a:solidFill>
                  <a:srgbClr val="384653"/>
                </a:solidFill>
                <a:latin typeface="Montserrat" pitchFamily="34" charset="0"/>
                <a:ea typeface="Montserrat" pitchFamily="34" charset="-122"/>
                <a:cs typeface="Montserrat" pitchFamily="34" charset="-120"/>
              </a:rPr>
              <a:t> </a:t>
            </a:r>
            <a:r>
              <a:rPr lang="en-US" sz="900" b="1" dirty="0">
                <a:solidFill>
                  <a:srgbClr val="384653"/>
                </a:solidFill>
                <a:latin typeface="Montserrat" pitchFamily="34" charset="0"/>
                <a:ea typeface="Montserrat" pitchFamily="34" charset="-122"/>
                <a:cs typeface="Montserrat" pitchFamily="34" charset="-120"/>
              </a:rPr>
              <a:t>40-69 tahun</a:t>
            </a:r>
            <a:r>
              <a:rPr lang="en-US" sz="900" dirty="0">
                <a:solidFill>
                  <a:srgbClr val="384653"/>
                </a:solidFill>
                <a:latin typeface="Montserrat" pitchFamily="34" charset="0"/>
                <a:ea typeface="Montserrat" pitchFamily="34" charset="-122"/>
                <a:cs typeface="Montserrat" pitchFamily="34" charset="-120"/>
              </a:rPr>
              <a:t> dengan puncak di </a:t>
            </a:r>
            <a:r>
              <a:rPr lang="en-US" sz="900" b="1" dirty="0">
                <a:solidFill>
                  <a:srgbClr val="384653"/>
                </a:solidFill>
                <a:latin typeface="Montserrat" pitchFamily="34" charset="0"/>
                <a:ea typeface="Montserrat" pitchFamily="34" charset="-122"/>
                <a:cs typeface="Montserrat" pitchFamily="34" charset="-120"/>
              </a:rPr>
              <a:t>usia 50-59 tahun</a:t>
            </a:r>
            <a:r>
              <a:rPr lang="en-US" sz="900" dirty="0">
                <a:solidFill>
                  <a:srgbClr val="384653"/>
                </a:solidFill>
                <a:latin typeface="Montserrat" pitchFamily="34" charset="0"/>
                <a:ea typeface="Montserrat" pitchFamily="34" charset="-122"/>
                <a:cs typeface="Montserrat" pitchFamily="34" charset="-120"/>
              </a:rPr>
              <a:t>. Dari segi pendidikan, didominasi lulusan </a:t>
            </a:r>
            <a:r>
              <a:rPr lang="en-US" sz="900" b="1" dirty="0">
                <a:solidFill>
                  <a:srgbClr val="384653"/>
                </a:solidFill>
                <a:latin typeface="Montserrat" pitchFamily="34" charset="0"/>
                <a:ea typeface="Montserrat" pitchFamily="34" charset="-122"/>
                <a:cs typeface="Montserrat" pitchFamily="34" charset="-120"/>
              </a:rPr>
              <a:t>Graduation</a:t>
            </a:r>
            <a:r>
              <a:rPr lang="en-US" sz="900" dirty="0">
                <a:solidFill>
                  <a:srgbClr val="384653"/>
                </a:solidFill>
                <a:latin typeface="Montserrat" pitchFamily="34" charset="0"/>
                <a:ea typeface="Montserrat" pitchFamily="34" charset="-122"/>
                <a:cs typeface="Montserrat" pitchFamily="34" charset="-120"/>
              </a:rPr>
              <a:t> dan </a:t>
            </a:r>
            <a:r>
              <a:rPr lang="en-US" sz="900" b="1" dirty="0">
                <a:solidFill>
                  <a:srgbClr val="384653"/>
                </a:solidFill>
                <a:latin typeface="Montserrat" pitchFamily="34" charset="0"/>
                <a:ea typeface="Montserrat" pitchFamily="34" charset="-122"/>
                <a:cs typeface="Montserrat" pitchFamily="34" charset="-120"/>
              </a:rPr>
              <a:t>PhD</a:t>
            </a:r>
            <a:r>
              <a:rPr lang="en-US" sz="900" dirty="0">
                <a:solidFill>
                  <a:srgbClr val="384653"/>
                </a:solidFill>
                <a:latin typeface="Montserrat" pitchFamily="34" charset="0"/>
                <a:ea typeface="Montserrat" pitchFamily="34" charset="-122"/>
                <a:cs typeface="Montserrat" pitchFamily="34" charset="-120"/>
              </a:rPr>
              <a:t>, sementara tingkat Basic hampir tidak ada. Status pernikahan: </a:t>
            </a:r>
            <a:r>
              <a:rPr lang="en-US" sz="900" b="1" dirty="0">
                <a:solidFill>
                  <a:srgbClr val="384653"/>
                </a:solidFill>
                <a:latin typeface="Montserrat" pitchFamily="34" charset="0"/>
                <a:ea typeface="Montserrat" pitchFamily="34" charset="-122"/>
                <a:cs typeface="Montserrat" pitchFamily="34" charset="-120"/>
              </a:rPr>
              <a:t>62% Married</a:t>
            </a:r>
            <a:r>
              <a:rPr lang="en-US" sz="900" dirty="0">
                <a:solidFill>
                  <a:srgbClr val="384653"/>
                </a:solidFill>
                <a:latin typeface="Montserrat" pitchFamily="34" charset="0"/>
                <a:ea typeface="Montserrat" pitchFamily="34" charset="-122"/>
                <a:cs typeface="Montserrat" pitchFamily="34" charset="-120"/>
              </a:rPr>
              <a:t>, 23,3% Single, dan 14,8% Divorced/Widow.</a:t>
            </a:r>
            <a:endParaRPr lang="en-US" sz="9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088952"/>
          </a:xfrm>
          <a:prstGeom prst="rect">
            <a:avLst/>
          </a:prstGeom>
        </p:spPr>
      </p:pic>
      <p:sp>
        <p:nvSpPr>
          <p:cNvPr id="3" name="Text 0"/>
          <p:cNvSpPr/>
          <p:nvPr/>
        </p:nvSpPr>
        <p:spPr>
          <a:xfrm>
            <a:off x="636627" y="2427446"/>
            <a:ext cx="7451527" cy="523518"/>
          </a:xfrm>
          <a:prstGeom prst="rect">
            <a:avLst/>
          </a:prstGeom>
          <a:noFill/>
          <a:ln/>
        </p:spPr>
        <p:txBody>
          <a:bodyPr wrap="none" lIns="0" tIns="0" rIns="0" bIns="0" rtlCol="0" anchor="t"/>
          <a:lstStyle/>
          <a:p>
            <a:pPr marL="0" indent="0" algn="l">
              <a:lnSpc>
                <a:spcPts val="4100"/>
              </a:lnSpc>
              <a:buNone/>
            </a:pPr>
            <a:r>
              <a:rPr lang="en-US" sz="3250" b="1" dirty="0">
                <a:solidFill>
                  <a:srgbClr val="2E3C4E"/>
                </a:solidFill>
                <a:latin typeface="Barlow Bold" pitchFamily="34" charset="0"/>
                <a:ea typeface="Barlow Bold" pitchFamily="34" charset="-122"/>
                <a:cs typeface="Barlow Bold" pitchFamily="34" charset="-120"/>
              </a:rPr>
              <a:t>Pengaruh Income terhadap Total Belanja</a:t>
            </a:r>
            <a:endParaRPr lang="en-US" sz="3250" dirty="0"/>
          </a:p>
        </p:txBody>
      </p:sp>
      <p:sp>
        <p:nvSpPr>
          <p:cNvPr id="4" name="Text 1"/>
          <p:cNvSpPr/>
          <p:nvPr/>
        </p:nvSpPr>
        <p:spPr>
          <a:xfrm>
            <a:off x="636627" y="3014543"/>
            <a:ext cx="4341852" cy="418743"/>
          </a:xfrm>
          <a:prstGeom prst="rect">
            <a:avLst/>
          </a:prstGeom>
          <a:noFill/>
          <a:ln/>
        </p:spPr>
        <p:txBody>
          <a:bodyPr wrap="none" lIns="0" tIns="0" rIns="0" bIns="0" rtlCol="0" anchor="t"/>
          <a:lstStyle/>
          <a:p>
            <a:pPr marL="0" indent="0" algn="l">
              <a:lnSpc>
                <a:spcPts val="3250"/>
              </a:lnSpc>
              <a:buNone/>
            </a:pPr>
            <a:r>
              <a:rPr lang="en-US" sz="2600" b="1" dirty="0">
                <a:solidFill>
                  <a:srgbClr val="2E3C4E"/>
                </a:solidFill>
                <a:latin typeface="Barlow Bold" pitchFamily="34" charset="0"/>
                <a:ea typeface="Barlow Bold" pitchFamily="34" charset="-122"/>
                <a:cs typeface="Barlow Bold" pitchFamily="34" charset="-120"/>
              </a:rPr>
              <a:t>Korelasi &amp; Implikasi Strategis</a:t>
            </a:r>
            <a:endParaRPr lang="en-US" sz="2600" dirty="0"/>
          </a:p>
        </p:txBody>
      </p:sp>
      <p:sp>
        <p:nvSpPr>
          <p:cNvPr id="5" name="Text 2"/>
          <p:cNvSpPr/>
          <p:nvPr/>
        </p:nvSpPr>
        <p:spPr>
          <a:xfrm>
            <a:off x="636627" y="3831074"/>
            <a:ext cx="4201478" cy="314087"/>
          </a:xfrm>
          <a:prstGeom prst="rect">
            <a:avLst/>
          </a:prstGeom>
          <a:noFill/>
          <a:ln/>
        </p:spPr>
        <p:txBody>
          <a:bodyPr wrap="none" lIns="0" tIns="0" rIns="0" bIns="0" rtlCol="0" anchor="t"/>
          <a:lstStyle/>
          <a:p>
            <a:pPr marL="0" indent="0" algn="l">
              <a:lnSpc>
                <a:spcPts val="2450"/>
              </a:lnSpc>
              <a:buNone/>
            </a:pPr>
            <a:r>
              <a:rPr lang="en-US" sz="1950" b="1" dirty="0">
                <a:solidFill>
                  <a:srgbClr val="2E3C4E"/>
                </a:solidFill>
                <a:latin typeface="Barlow Bold" pitchFamily="34" charset="0"/>
                <a:ea typeface="Barlow Bold" pitchFamily="34" charset="-122"/>
                <a:cs typeface="Barlow Bold" pitchFamily="34" charset="-120"/>
              </a:rPr>
              <a:t>Scatter Plot Income vs Total Spending</a:t>
            </a:r>
            <a:endParaRPr lang="en-US" sz="1950" dirty="0"/>
          </a:p>
        </p:txBody>
      </p:sp>
      <p:pic>
        <p:nvPicPr>
          <p:cNvPr id="6" name="Image 1" descr="preencoded.png"/>
          <p:cNvPicPr>
            <a:picLocks noChangeAspect="1"/>
          </p:cNvPicPr>
          <p:nvPr/>
        </p:nvPicPr>
        <p:blipFill>
          <a:blip r:embed="rId4"/>
          <a:stretch>
            <a:fillRect/>
          </a:stretch>
        </p:blipFill>
        <p:spPr>
          <a:xfrm>
            <a:off x="636627" y="4324112"/>
            <a:ext cx="4949666" cy="3288625"/>
          </a:xfrm>
          <a:prstGeom prst="rect">
            <a:avLst/>
          </a:prstGeom>
        </p:spPr>
      </p:pic>
      <p:sp>
        <p:nvSpPr>
          <p:cNvPr id="7" name="Text 3"/>
          <p:cNvSpPr/>
          <p:nvPr/>
        </p:nvSpPr>
        <p:spPr>
          <a:xfrm>
            <a:off x="7516892" y="3831074"/>
            <a:ext cx="2513052" cy="314087"/>
          </a:xfrm>
          <a:prstGeom prst="rect">
            <a:avLst/>
          </a:prstGeom>
          <a:noFill/>
          <a:ln/>
        </p:spPr>
        <p:txBody>
          <a:bodyPr wrap="none" lIns="0" tIns="0" rIns="0" bIns="0" rtlCol="0" anchor="t"/>
          <a:lstStyle/>
          <a:p>
            <a:pPr marL="0" indent="0" algn="l">
              <a:lnSpc>
                <a:spcPts val="2450"/>
              </a:lnSpc>
              <a:buNone/>
            </a:pPr>
            <a:r>
              <a:rPr lang="en-US" sz="1950" b="1" dirty="0">
                <a:solidFill>
                  <a:srgbClr val="2E3C4E"/>
                </a:solidFill>
                <a:latin typeface="Barlow Bold" pitchFamily="34" charset="0"/>
                <a:ea typeface="Barlow Bold" pitchFamily="34" charset="-122"/>
                <a:cs typeface="Barlow Bold" pitchFamily="34" charset="-120"/>
              </a:rPr>
              <a:t>Temuan Utama</a:t>
            </a:r>
            <a:endParaRPr lang="en-US" sz="1950" dirty="0"/>
          </a:p>
        </p:txBody>
      </p:sp>
      <p:sp>
        <p:nvSpPr>
          <p:cNvPr id="8" name="Text 4"/>
          <p:cNvSpPr/>
          <p:nvPr/>
        </p:nvSpPr>
        <p:spPr>
          <a:xfrm>
            <a:off x="7516892" y="4304228"/>
            <a:ext cx="6484501" cy="509349"/>
          </a:xfrm>
          <a:prstGeom prst="rect">
            <a:avLst/>
          </a:prstGeom>
          <a:noFill/>
          <a:ln/>
        </p:spPr>
        <p:txBody>
          <a:bodyPr wrap="square" lIns="0" tIns="0" rIns="0" bIns="0" rtlCol="0" anchor="t"/>
          <a:lstStyle/>
          <a:p>
            <a:pPr marL="342900" indent="-342900" algn="l">
              <a:lnSpc>
                <a:spcPts val="2000"/>
              </a:lnSpc>
              <a:buSzPct val="100000"/>
              <a:buChar char="•"/>
            </a:pPr>
            <a:r>
              <a:rPr lang="en-US" sz="1250" dirty="0">
                <a:solidFill>
                  <a:srgbClr val="384653"/>
                </a:solidFill>
                <a:latin typeface="Montserrat" pitchFamily="34" charset="0"/>
                <a:ea typeface="Montserrat" pitchFamily="34" charset="-122"/>
                <a:cs typeface="Montserrat" pitchFamily="34" charset="-120"/>
              </a:rPr>
              <a:t>Analisis statistik menunjukkan </a:t>
            </a:r>
            <a:r>
              <a:rPr lang="en-US" sz="1250" b="1" dirty="0">
                <a:solidFill>
                  <a:srgbClr val="2589C9"/>
                </a:solidFill>
                <a:latin typeface="Montserrat" pitchFamily="34" charset="0"/>
                <a:ea typeface="Montserrat" pitchFamily="34" charset="-122"/>
                <a:cs typeface="Montserrat" pitchFamily="34" charset="-120"/>
              </a:rPr>
              <a:t>korelasi kuat (r = 0.789)</a:t>
            </a:r>
            <a:r>
              <a:rPr lang="en-US" sz="1250" dirty="0">
                <a:solidFill>
                  <a:srgbClr val="384653"/>
                </a:solidFill>
                <a:latin typeface="Montserrat" pitchFamily="34" charset="0"/>
                <a:ea typeface="Montserrat" pitchFamily="34" charset="-122"/>
                <a:cs typeface="Montserrat" pitchFamily="34" charset="-120"/>
              </a:rPr>
              <a:t> antara tingkat pendapatan dan total belanja pelanggan.</a:t>
            </a:r>
            <a:endParaRPr lang="en-US" sz="1250" dirty="0"/>
          </a:p>
        </p:txBody>
      </p:sp>
      <p:sp>
        <p:nvSpPr>
          <p:cNvPr id="9" name="Text 5"/>
          <p:cNvSpPr/>
          <p:nvPr/>
        </p:nvSpPr>
        <p:spPr>
          <a:xfrm>
            <a:off x="7516892" y="4869180"/>
            <a:ext cx="6484501" cy="509349"/>
          </a:xfrm>
          <a:prstGeom prst="rect">
            <a:avLst/>
          </a:prstGeom>
          <a:noFill/>
          <a:ln/>
        </p:spPr>
        <p:txBody>
          <a:bodyPr wrap="square" lIns="0" tIns="0" rIns="0" bIns="0" rtlCol="0" anchor="t"/>
          <a:lstStyle/>
          <a:p>
            <a:pPr marL="342900" indent="-342900" algn="l">
              <a:lnSpc>
                <a:spcPts val="2000"/>
              </a:lnSpc>
              <a:buSzPct val="100000"/>
              <a:buChar char="•"/>
            </a:pPr>
            <a:r>
              <a:rPr lang="en-US" sz="1250" dirty="0">
                <a:solidFill>
                  <a:srgbClr val="384653"/>
                </a:solidFill>
                <a:latin typeface="Montserrat" pitchFamily="34" charset="0"/>
                <a:ea typeface="Montserrat" pitchFamily="34" charset="-122"/>
                <a:cs typeface="Montserrat" pitchFamily="34" charset="-120"/>
              </a:rPr>
              <a:t>Hubungan positif ini mengonfirmasi bahwa income adalah prediktor signifikan untuk perilaku belanja.</a:t>
            </a:r>
            <a:endParaRPr lang="en-US" sz="1250" dirty="0"/>
          </a:p>
        </p:txBody>
      </p:sp>
      <p:sp>
        <p:nvSpPr>
          <p:cNvPr id="10" name="Text 6"/>
          <p:cNvSpPr/>
          <p:nvPr/>
        </p:nvSpPr>
        <p:spPr>
          <a:xfrm>
            <a:off x="7516892" y="5537597"/>
            <a:ext cx="3665101" cy="314087"/>
          </a:xfrm>
          <a:prstGeom prst="rect">
            <a:avLst/>
          </a:prstGeom>
          <a:noFill/>
          <a:ln/>
        </p:spPr>
        <p:txBody>
          <a:bodyPr wrap="none" lIns="0" tIns="0" rIns="0" bIns="0" rtlCol="0" anchor="t"/>
          <a:lstStyle/>
          <a:p>
            <a:pPr marL="0" indent="0" algn="l">
              <a:lnSpc>
                <a:spcPts val="2450"/>
              </a:lnSpc>
              <a:buNone/>
            </a:pPr>
            <a:r>
              <a:rPr lang="en-US" sz="1950" b="1" dirty="0">
                <a:solidFill>
                  <a:srgbClr val="2E3C4E"/>
                </a:solidFill>
                <a:latin typeface="Barlow Bold" pitchFamily="34" charset="0"/>
                <a:ea typeface="Barlow Bold" pitchFamily="34" charset="-122"/>
                <a:cs typeface="Barlow Bold" pitchFamily="34" charset="-120"/>
              </a:rPr>
              <a:t>Segmentasi Berdasarkan Income</a:t>
            </a:r>
            <a:endParaRPr lang="en-US" sz="1950" dirty="0"/>
          </a:p>
        </p:txBody>
      </p:sp>
      <p:sp>
        <p:nvSpPr>
          <p:cNvPr id="11" name="Text 7"/>
          <p:cNvSpPr/>
          <p:nvPr/>
        </p:nvSpPr>
        <p:spPr>
          <a:xfrm>
            <a:off x="7516892" y="6010751"/>
            <a:ext cx="6484501" cy="254675"/>
          </a:xfrm>
          <a:prstGeom prst="rect">
            <a:avLst/>
          </a:prstGeom>
          <a:noFill/>
          <a:ln/>
        </p:spPr>
        <p:txBody>
          <a:bodyPr wrap="none" lIns="0" tIns="0" rIns="0" bIns="0" rtlCol="0" anchor="t"/>
          <a:lstStyle/>
          <a:p>
            <a:pPr marL="342900" indent="-342900" algn="l">
              <a:lnSpc>
                <a:spcPts val="2000"/>
              </a:lnSpc>
              <a:buSzPct val="100000"/>
              <a:buChar char="•"/>
            </a:pPr>
            <a:r>
              <a:rPr lang="en-US" sz="1250" b="1" dirty="0">
                <a:solidFill>
                  <a:srgbClr val="384653"/>
                </a:solidFill>
                <a:latin typeface="Montserrat" pitchFamily="34" charset="0"/>
                <a:ea typeface="Montserrat" pitchFamily="34" charset="-122"/>
                <a:cs typeface="Montserrat" pitchFamily="34" charset="-120"/>
              </a:rPr>
              <a:t>High Income (&gt; €60.000):</a:t>
            </a:r>
            <a:r>
              <a:rPr lang="en-US" sz="1250" dirty="0">
                <a:solidFill>
                  <a:srgbClr val="384653"/>
                </a:solidFill>
                <a:latin typeface="Montserrat" pitchFamily="34" charset="0"/>
                <a:ea typeface="Montserrat" pitchFamily="34" charset="-122"/>
                <a:cs typeface="Montserrat" pitchFamily="34" charset="-120"/>
              </a:rPr>
              <a:t> Average spending €1.200+</a:t>
            </a:r>
            <a:endParaRPr lang="en-US" sz="1250" dirty="0"/>
          </a:p>
        </p:txBody>
      </p:sp>
      <p:sp>
        <p:nvSpPr>
          <p:cNvPr id="12" name="Text 8"/>
          <p:cNvSpPr/>
          <p:nvPr/>
        </p:nvSpPr>
        <p:spPr>
          <a:xfrm>
            <a:off x="7516892" y="6321028"/>
            <a:ext cx="6484501" cy="254675"/>
          </a:xfrm>
          <a:prstGeom prst="rect">
            <a:avLst/>
          </a:prstGeom>
          <a:noFill/>
          <a:ln/>
        </p:spPr>
        <p:txBody>
          <a:bodyPr wrap="none" lIns="0" tIns="0" rIns="0" bIns="0" rtlCol="0" anchor="t"/>
          <a:lstStyle/>
          <a:p>
            <a:pPr marL="342900" indent="-342900" algn="l">
              <a:lnSpc>
                <a:spcPts val="2000"/>
              </a:lnSpc>
              <a:buSzPct val="100000"/>
              <a:buChar char="•"/>
            </a:pPr>
            <a:r>
              <a:rPr lang="en-US" sz="1250" b="1" dirty="0">
                <a:solidFill>
                  <a:srgbClr val="384653"/>
                </a:solidFill>
                <a:latin typeface="Montserrat" pitchFamily="34" charset="0"/>
                <a:ea typeface="Montserrat" pitchFamily="34" charset="-122"/>
                <a:cs typeface="Montserrat" pitchFamily="34" charset="-120"/>
              </a:rPr>
              <a:t>Medium Income (€40.000-€60.000):</a:t>
            </a:r>
            <a:r>
              <a:rPr lang="en-US" sz="1250" dirty="0">
                <a:solidFill>
                  <a:srgbClr val="384653"/>
                </a:solidFill>
                <a:latin typeface="Montserrat" pitchFamily="34" charset="0"/>
                <a:ea typeface="Montserrat" pitchFamily="34" charset="-122"/>
                <a:cs typeface="Montserrat" pitchFamily="34" charset="-120"/>
              </a:rPr>
              <a:t> Average spending €600-€800</a:t>
            </a:r>
            <a:endParaRPr lang="en-US" sz="1250" dirty="0"/>
          </a:p>
        </p:txBody>
      </p:sp>
      <p:sp>
        <p:nvSpPr>
          <p:cNvPr id="13" name="Text 9"/>
          <p:cNvSpPr/>
          <p:nvPr/>
        </p:nvSpPr>
        <p:spPr>
          <a:xfrm>
            <a:off x="7516892" y="6631305"/>
            <a:ext cx="6484501" cy="254675"/>
          </a:xfrm>
          <a:prstGeom prst="rect">
            <a:avLst/>
          </a:prstGeom>
          <a:noFill/>
          <a:ln/>
        </p:spPr>
        <p:txBody>
          <a:bodyPr wrap="none" lIns="0" tIns="0" rIns="0" bIns="0" rtlCol="0" anchor="t"/>
          <a:lstStyle/>
          <a:p>
            <a:pPr marL="342900" indent="-342900" algn="l">
              <a:lnSpc>
                <a:spcPts val="2000"/>
              </a:lnSpc>
              <a:buSzPct val="100000"/>
              <a:buChar char="•"/>
            </a:pPr>
            <a:r>
              <a:rPr lang="en-US" sz="1250" b="1" dirty="0">
                <a:solidFill>
                  <a:srgbClr val="384653"/>
                </a:solidFill>
                <a:latin typeface="Montserrat" pitchFamily="34" charset="0"/>
                <a:ea typeface="Montserrat" pitchFamily="34" charset="-122"/>
                <a:cs typeface="Montserrat" pitchFamily="34" charset="-120"/>
              </a:rPr>
              <a:t>Low Income (&lt; €40.000):</a:t>
            </a:r>
            <a:r>
              <a:rPr lang="en-US" sz="1250" dirty="0">
                <a:solidFill>
                  <a:srgbClr val="384653"/>
                </a:solidFill>
                <a:latin typeface="Montserrat" pitchFamily="34" charset="0"/>
                <a:ea typeface="Montserrat" pitchFamily="34" charset="-122"/>
                <a:cs typeface="Montserrat" pitchFamily="34" charset="-120"/>
              </a:rPr>
              <a:t> Average spending &lt; €400</a:t>
            </a:r>
            <a:endParaRPr lang="en-US" sz="12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58309" y="554236"/>
            <a:ext cx="9551908" cy="623530"/>
          </a:xfrm>
          <a:prstGeom prst="rect">
            <a:avLst/>
          </a:prstGeom>
          <a:noFill/>
          <a:ln/>
        </p:spPr>
        <p:txBody>
          <a:bodyPr wrap="none" lIns="0" tIns="0" rIns="0" bIns="0" rtlCol="0" anchor="t"/>
          <a:lstStyle/>
          <a:p>
            <a:pPr marL="0" indent="0" algn="l">
              <a:lnSpc>
                <a:spcPts val="4900"/>
              </a:lnSpc>
              <a:buNone/>
            </a:pPr>
            <a:r>
              <a:rPr lang="en-US" sz="3900" b="1" dirty="0">
                <a:solidFill>
                  <a:srgbClr val="2E3C4E"/>
                </a:solidFill>
                <a:latin typeface="Barlow Bold" pitchFamily="34" charset="0"/>
                <a:ea typeface="Barlow Bold" pitchFamily="34" charset="-122"/>
                <a:cs typeface="Barlow Bold" pitchFamily="34" charset="-120"/>
              </a:rPr>
              <a:t>Kontribusi Pendapatan per Kategori Produk</a:t>
            </a:r>
            <a:endParaRPr lang="en-US" sz="3900" dirty="0"/>
          </a:p>
        </p:txBody>
      </p:sp>
      <p:sp>
        <p:nvSpPr>
          <p:cNvPr id="3" name="Text 1"/>
          <p:cNvSpPr/>
          <p:nvPr/>
        </p:nvSpPr>
        <p:spPr>
          <a:xfrm>
            <a:off x="758309" y="1253490"/>
            <a:ext cx="7320558" cy="498872"/>
          </a:xfrm>
          <a:prstGeom prst="rect">
            <a:avLst/>
          </a:prstGeom>
          <a:noFill/>
          <a:ln/>
        </p:spPr>
        <p:txBody>
          <a:bodyPr wrap="none" lIns="0" tIns="0" rIns="0" bIns="0" rtlCol="0" anchor="t"/>
          <a:lstStyle/>
          <a:p>
            <a:pPr marL="0" indent="0" algn="l">
              <a:lnSpc>
                <a:spcPts val="3900"/>
              </a:lnSpc>
              <a:buNone/>
            </a:pPr>
            <a:r>
              <a:rPr lang="en-US" sz="3100" b="1" dirty="0">
                <a:solidFill>
                  <a:srgbClr val="2E3C4E"/>
                </a:solidFill>
                <a:latin typeface="Barlow Bold" pitchFamily="34" charset="0"/>
                <a:ea typeface="Barlow Bold" pitchFamily="34" charset="-122"/>
                <a:cs typeface="Barlow Bold" pitchFamily="34" charset="-120"/>
              </a:rPr>
              <a:t>Analisis Portfolio dan Margin Contribution</a:t>
            </a:r>
            <a:endParaRPr lang="en-US" sz="3100" dirty="0"/>
          </a:p>
        </p:txBody>
      </p:sp>
      <p:sp>
        <p:nvSpPr>
          <p:cNvPr id="4" name="Text 2"/>
          <p:cNvSpPr/>
          <p:nvPr/>
        </p:nvSpPr>
        <p:spPr>
          <a:xfrm>
            <a:off x="758309" y="2226231"/>
            <a:ext cx="5893118" cy="374094"/>
          </a:xfrm>
          <a:prstGeom prst="rect">
            <a:avLst/>
          </a:prstGeom>
          <a:noFill/>
          <a:ln/>
        </p:spPr>
        <p:txBody>
          <a:bodyPr wrap="none" lIns="0" tIns="0" rIns="0" bIns="0" rtlCol="0" anchor="t"/>
          <a:lstStyle/>
          <a:p>
            <a:pPr marL="0" indent="0" algn="l">
              <a:lnSpc>
                <a:spcPts val="2900"/>
              </a:lnSpc>
              <a:buNone/>
            </a:pPr>
            <a:r>
              <a:rPr lang="en-US" sz="2350" b="1" dirty="0">
                <a:solidFill>
                  <a:srgbClr val="2E3C4E"/>
                </a:solidFill>
                <a:latin typeface="Barlow Bold" pitchFamily="34" charset="0"/>
                <a:ea typeface="Barlow Bold" pitchFamily="34" charset="-122"/>
                <a:cs typeface="Barlow Bold" pitchFamily="34" charset="-120"/>
              </a:rPr>
              <a:t>Slot Grafik: Pendapatan Berdasarkan Produk</a:t>
            </a:r>
            <a:endParaRPr lang="en-US" sz="2350" dirty="0"/>
          </a:p>
        </p:txBody>
      </p:sp>
      <p:pic>
        <p:nvPicPr>
          <p:cNvPr id="5" name="Image 0" descr="preencoded.png"/>
          <p:cNvPicPr>
            <a:picLocks noChangeAspect="1"/>
          </p:cNvPicPr>
          <p:nvPr/>
        </p:nvPicPr>
        <p:blipFill>
          <a:blip r:embed="rId3"/>
          <a:stretch>
            <a:fillRect/>
          </a:stretch>
        </p:blipFill>
        <p:spPr>
          <a:xfrm>
            <a:off x="758309" y="2813566"/>
            <a:ext cx="6868716" cy="4648438"/>
          </a:xfrm>
          <a:prstGeom prst="rect">
            <a:avLst/>
          </a:prstGeom>
        </p:spPr>
      </p:pic>
      <p:sp>
        <p:nvSpPr>
          <p:cNvPr id="6" name="Text 3"/>
          <p:cNvSpPr/>
          <p:nvPr/>
        </p:nvSpPr>
        <p:spPr>
          <a:xfrm>
            <a:off x="8097083" y="2226231"/>
            <a:ext cx="2993350" cy="374094"/>
          </a:xfrm>
          <a:prstGeom prst="rect">
            <a:avLst/>
          </a:prstGeom>
          <a:noFill/>
          <a:ln/>
        </p:spPr>
        <p:txBody>
          <a:bodyPr wrap="none" lIns="0" tIns="0" rIns="0" bIns="0" rtlCol="0" anchor="t"/>
          <a:lstStyle/>
          <a:p>
            <a:pPr marL="0" indent="0" algn="l">
              <a:lnSpc>
                <a:spcPts val="2900"/>
              </a:lnSpc>
              <a:buNone/>
            </a:pPr>
            <a:r>
              <a:rPr lang="en-US" sz="2350" b="1" dirty="0">
                <a:solidFill>
                  <a:srgbClr val="2E3C4E"/>
                </a:solidFill>
                <a:latin typeface="Barlow Bold" pitchFamily="34" charset="0"/>
                <a:ea typeface="Barlow Bold" pitchFamily="34" charset="-122"/>
                <a:cs typeface="Barlow Bold" pitchFamily="34" charset="-120"/>
              </a:rPr>
              <a:t>Insight Kunci</a:t>
            </a:r>
            <a:endParaRPr lang="en-US" sz="2350" dirty="0"/>
          </a:p>
        </p:txBody>
      </p:sp>
      <p:sp>
        <p:nvSpPr>
          <p:cNvPr id="7" name="Text 4"/>
          <p:cNvSpPr/>
          <p:nvPr/>
        </p:nvSpPr>
        <p:spPr>
          <a:xfrm>
            <a:off x="8097083" y="2789873"/>
            <a:ext cx="5782508" cy="1516261"/>
          </a:xfrm>
          <a:prstGeom prst="rect">
            <a:avLst/>
          </a:prstGeom>
          <a:noFill/>
          <a:ln/>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Total pendapatan supermarket mencapai </a:t>
            </a:r>
            <a:r>
              <a:rPr lang="en-US" sz="1450" b="1" dirty="0">
                <a:solidFill>
                  <a:srgbClr val="384653"/>
                </a:solidFill>
                <a:latin typeface="Montserrat" pitchFamily="34" charset="0"/>
                <a:ea typeface="Montserrat" pitchFamily="34" charset="-122"/>
                <a:cs typeface="Montserrat" pitchFamily="34" charset="-120"/>
              </a:rPr>
              <a:t>€1,35 juta dalam 2 tahun</a:t>
            </a:r>
            <a:r>
              <a:rPr lang="en-US" sz="1450" dirty="0">
                <a:solidFill>
                  <a:srgbClr val="384653"/>
                </a:solidFill>
                <a:latin typeface="Montserrat" pitchFamily="34" charset="0"/>
                <a:ea typeface="Montserrat" pitchFamily="34" charset="-122"/>
                <a:cs typeface="Montserrat" pitchFamily="34" charset="-120"/>
              </a:rPr>
              <a:t>. </a:t>
            </a:r>
            <a:r>
              <a:rPr lang="en-US" sz="1450" b="1" dirty="0">
                <a:solidFill>
                  <a:srgbClr val="384653"/>
                </a:solidFill>
                <a:latin typeface="Montserrat" pitchFamily="34" charset="0"/>
                <a:ea typeface="Montserrat" pitchFamily="34" charset="-122"/>
                <a:cs typeface="Montserrat" pitchFamily="34" charset="-120"/>
              </a:rPr>
              <a:t>Wine menyumbang 50,2%</a:t>
            </a:r>
            <a:r>
              <a:rPr lang="en-US" sz="1450" dirty="0">
                <a:solidFill>
                  <a:srgbClr val="384653"/>
                </a:solidFill>
                <a:latin typeface="Montserrat" pitchFamily="34" charset="0"/>
                <a:ea typeface="Montserrat" pitchFamily="34" charset="-122"/>
                <a:cs typeface="Montserrat" pitchFamily="34" charset="-120"/>
              </a:rPr>
              <a:t> dan </a:t>
            </a:r>
            <a:r>
              <a:rPr lang="en-US" sz="1450" b="1" dirty="0">
                <a:solidFill>
                  <a:srgbClr val="384653"/>
                </a:solidFill>
                <a:latin typeface="Montserrat" pitchFamily="34" charset="0"/>
                <a:ea typeface="Montserrat" pitchFamily="34" charset="-122"/>
                <a:cs typeface="Montserrat" pitchFamily="34" charset="-120"/>
              </a:rPr>
              <a:t>Daging Premium 27,6%</a:t>
            </a:r>
            <a:r>
              <a:rPr lang="en-US" sz="1450" dirty="0">
                <a:solidFill>
                  <a:srgbClr val="384653"/>
                </a:solidFill>
                <a:latin typeface="Montserrat" pitchFamily="34" charset="0"/>
                <a:ea typeface="Montserrat" pitchFamily="34" charset="-122"/>
                <a:cs typeface="Montserrat" pitchFamily="34" charset="-120"/>
              </a:rPr>
              <a:t> — artinya </a:t>
            </a:r>
            <a:r>
              <a:rPr lang="en-US" sz="1450" b="1" dirty="0">
                <a:solidFill>
                  <a:srgbClr val="384653"/>
                </a:solidFill>
                <a:latin typeface="Montserrat" pitchFamily="34" charset="0"/>
                <a:ea typeface="Montserrat" pitchFamily="34" charset="-122"/>
                <a:cs typeface="Montserrat" pitchFamily="34" charset="-120"/>
              </a:rPr>
              <a:t>dua kategori ini saja menyumbang 77,8% dari seluruh penjualan</a:t>
            </a:r>
            <a:r>
              <a:rPr lang="en-US" sz="1450" dirty="0">
                <a:solidFill>
                  <a:srgbClr val="384653"/>
                </a:solidFill>
                <a:latin typeface="Montserrat" pitchFamily="34" charset="0"/>
                <a:ea typeface="Montserrat" pitchFamily="34" charset="-122"/>
                <a:cs typeface="Montserrat" pitchFamily="34" charset="-120"/>
              </a:rPr>
              <a:t>. Empat kategori lainnya (Gold, Fish, Sweets, Fruits) hanya berkontribusi 22,4% secara total.</a:t>
            </a:r>
            <a:endParaRPr lang="en-US" sz="14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414218" y="365760"/>
            <a:ext cx="4038600" cy="340638"/>
          </a:xfrm>
          <a:prstGeom prst="rect">
            <a:avLst/>
          </a:prstGeom>
          <a:noFill/>
          <a:ln/>
        </p:spPr>
        <p:txBody>
          <a:bodyPr wrap="none" lIns="0" tIns="0" rIns="0" bIns="0" rtlCol="0" anchor="t"/>
          <a:lstStyle/>
          <a:p>
            <a:pPr marL="0" indent="0" algn="l">
              <a:lnSpc>
                <a:spcPts val="2650"/>
              </a:lnSpc>
              <a:buNone/>
            </a:pPr>
            <a:r>
              <a:rPr lang="en-US" sz="2100" b="1" dirty="0">
                <a:solidFill>
                  <a:srgbClr val="2E3C4E"/>
                </a:solidFill>
                <a:latin typeface="Barlow Bold" pitchFamily="34" charset="0"/>
                <a:ea typeface="Barlow Bold" pitchFamily="34" charset="-122"/>
                <a:cs typeface="Barlow Bold" pitchFamily="34" charset="-120"/>
              </a:rPr>
              <a:t>Efektivitas Kampanye Pemasaran</a:t>
            </a:r>
            <a:endParaRPr lang="en-US" sz="2100" dirty="0"/>
          </a:p>
        </p:txBody>
      </p:sp>
      <p:sp>
        <p:nvSpPr>
          <p:cNvPr id="3" name="Text 1"/>
          <p:cNvSpPr/>
          <p:nvPr/>
        </p:nvSpPr>
        <p:spPr>
          <a:xfrm>
            <a:off x="414218" y="747713"/>
            <a:ext cx="3642241" cy="272415"/>
          </a:xfrm>
          <a:prstGeom prst="rect">
            <a:avLst/>
          </a:prstGeom>
          <a:noFill/>
          <a:ln/>
        </p:spPr>
        <p:txBody>
          <a:bodyPr wrap="none" lIns="0" tIns="0" rIns="0" bIns="0" rtlCol="0" anchor="t"/>
          <a:lstStyle/>
          <a:p>
            <a:pPr marL="0" indent="0" algn="l">
              <a:lnSpc>
                <a:spcPts val="2100"/>
              </a:lnSpc>
              <a:buNone/>
            </a:pPr>
            <a:r>
              <a:rPr lang="en-US" sz="1700" b="1" dirty="0">
                <a:solidFill>
                  <a:srgbClr val="2E3C4E"/>
                </a:solidFill>
                <a:latin typeface="Barlow Bold" pitchFamily="34" charset="0"/>
                <a:ea typeface="Barlow Bold" pitchFamily="34" charset="-122"/>
                <a:cs typeface="Barlow Bold" pitchFamily="34" charset="-120"/>
              </a:rPr>
              <a:t>Evaluasi ROI dan Performance Metrics</a:t>
            </a:r>
            <a:endParaRPr lang="en-US" sz="1700" dirty="0"/>
          </a:p>
        </p:txBody>
      </p:sp>
      <p:sp>
        <p:nvSpPr>
          <p:cNvPr id="4" name="Text 2"/>
          <p:cNvSpPr/>
          <p:nvPr/>
        </p:nvSpPr>
        <p:spPr>
          <a:xfrm>
            <a:off x="414218" y="1175385"/>
            <a:ext cx="13801963" cy="165735"/>
          </a:xfrm>
          <a:prstGeom prst="rect">
            <a:avLst/>
          </a:prstGeom>
          <a:noFill/>
          <a:ln/>
        </p:spPr>
        <p:txBody>
          <a:bodyPr wrap="none" lIns="0" tIns="0" rIns="0" bIns="0" rtlCol="0" anchor="t"/>
          <a:lstStyle/>
          <a:p>
            <a:pPr marL="0" indent="0" algn="l">
              <a:lnSpc>
                <a:spcPts val="1300"/>
              </a:lnSpc>
              <a:buNone/>
            </a:pPr>
            <a:endParaRPr lang="en-US" sz="800" dirty="0"/>
          </a:p>
        </p:txBody>
      </p:sp>
      <p:sp>
        <p:nvSpPr>
          <p:cNvPr id="5" name="Text 3"/>
          <p:cNvSpPr/>
          <p:nvPr/>
        </p:nvSpPr>
        <p:spPr>
          <a:xfrm>
            <a:off x="6236137" y="1496378"/>
            <a:ext cx="2158008" cy="204430"/>
          </a:xfrm>
          <a:prstGeom prst="rect">
            <a:avLst/>
          </a:prstGeom>
          <a:noFill/>
          <a:ln/>
        </p:spPr>
        <p:txBody>
          <a:bodyPr wrap="none" lIns="0" tIns="0" rIns="0" bIns="0" rtlCol="0" anchor="t"/>
          <a:lstStyle/>
          <a:p>
            <a:pPr marL="0" indent="0" algn="ctr">
              <a:lnSpc>
                <a:spcPts val="1600"/>
              </a:lnSpc>
              <a:buNone/>
            </a:pPr>
            <a:r>
              <a:rPr lang="en-US" sz="1250" b="1" dirty="0">
                <a:solidFill>
                  <a:srgbClr val="2E3C4E"/>
                </a:solidFill>
                <a:latin typeface="Barlow Bold" pitchFamily="34" charset="0"/>
                <a:ea typeface="Barlow Bold" pitchFamily="34" charset="-122"/>
                <a:cs typeface="Barlow Bold" pitchFamily="34" charset="-120"/>
              </a:rPr>
              <a:t>Slot Grafik: Performa Kampan</a:t>
            </a:r>
            <a:endParaRPr lang="en-US" sz="1250" dirty="0"/>
          </a:p>
        </p:txBody>
      </p:sp>
      <p:pic>
        <p:nvPicPr>
          <p:cNvPr id="6" name="Image 0" descr="preencoded.png"/>
          <p:cNvPicPr>
            <a:picLocks noChangeAspect="1"/>
          </p:cNvPicPr>
          <p:nvPr/>
        </p:nvPicPr>
        <p:blipFill>
          <a:blip r:embed="rId3"/>
          <a:stretch>
            <a:fillRect/>
          </a:stretch>
        </p:blipFill>
        <p:spPr>
          <a:xfrm>
            <a:off x="4514255" y="1972508"/>
            <a:ext cx="3493651" cy="2321243"/>
          </a:xfrm>
          <a:prstGeom prst="rect">
            <a:avLst/>
          </a:prstGeom>
        </p:spPr>
      </p:pic>
      <p:sp>
        <p:nvSpPr>
          <p:cNvPr id="7" name="Text 4"/>
          <p:cNvSpPr/>
          <p:nvPr/>
        </p:nvSpPr>
        <p:spPr>
          <a:xfrm>
            <a:off x="12368213" y="1949172"/>
            <a:ext cx="1855470" cy="165735"/>
          </a:xfrm>
          <a:prstGeom prst="rect">
            <a:avLst/>
          </a:prstGeom>
          <a:noFill/>
          <a:ln/>
        </p:spPr>
        <p:txBody>
          <a:bodyPr wrap="none" lIns="0" tIns="0" rIns="0" bIns="0" rtlCol="0" anchor="t"/>
          <a:lstStyle/>
          <a:p>
            <a:pPr marL="0" indent="0" algn="l">
              <a:lnSpc>
                <a:spcPts val="1300"/>
              </a:lnSpc>
              <a:buNone/>
            </a:pPr>
            <a:endParaRPr lang="en-US" sz="800" dirty="0"/>
          </a:p>
        </p:txBody>
      </p:sp>
      <p:sp>
        <p:nvSpPr>
          <p:cNvPr id="8" name="Text 5"/>
          <p:cNvSpPr/>
          <p:nvPr/>
        </p:nvSpPr>
        <p:spPr>
          <a:xfrm>
            <a:off x="414218" y="4526637"/>
            <a:ext cx="13801963" cy="165735"/>
          </a:xfrm>
          <a:prstGeom prst="rect">
            <a:avLst/>
          </a:prstGeom>
          <a:noFill/>
          <a:ln/>
        </p:spPr>
        <p:txBody>
          <a:bodyPr wrap="none" lIns="0" tIns="0" rIns="0" bIns="0" rtlCol="0" anchor="t"/>
          <a:lstStyle/>
          <a:p>
            <a:pPr marL="0" indent="0" algn="l">
              <a:lnSpc>
                <a:spcPts val="1300"/>
              </a:lnSpc>
              <a:buNone/>
            </a:pPr>
            <a:endParaRPr lang="en-US" sz="800" dirty="0"/>
          </a:p>
        </p:txBody>
      </p:sp>
      <p:sp>
        <p:nvSpPr>
          <p:cNvPr id="9" name="Text 6"/>
          <p:cNvSpPr/>
          <p:nvPr/>
        </p:nvSpPr>
        <p:spPr>
          <a:xfrm>
            <a:off x="6001226" y="4847630"/>
            <a:ext cx="2627828" cy="204430"/>
          </a:xfrm>
          <a:prstGeom prst="rect">
            <a:avLst/>
          </a:prstGeom>
          <a:noFill/>
          <a:ln/>
        </p:spPr>
        <p:txBody>
          <a:bodyPr wrap="none" lIns="0" tIns="0" rIns="0" bIns="0" rtlCol="0" anchor="t"/>
          <a:lstStyle/>
          <a:p>
            <a:pPr marL="0" indent="0" algn="ctr">
              <a:lnSpc>
                <a:spcPts val="1600"/>
              </a:lnSpc>
              <a:buNone/>
            </a:pPr>
            <a:r>
              <a:rPr lang="en-US" sz="1250" b="1" dirty="0">
                <a:solidFill>
                  <a:srgbClr val="2E3C4E"/>
                </a:solidFill>
                <a:latin typeface="Barlow Bold" pitchFamily="34" charset="0"/>
                <a:ea typeface="Barlow Bold" pitchFamily="34" charset="-122"/>
                <a:cs typeface="Barlow Bold" pitchFamily="34" charset="-120"/>
              </a:rPr>
              <a:t>Temuan Kunci Efektivitas Kampanye</a:t>
            </a:r>
            <a:endParaRPr lang="en-US" sz="1250" dirty="0"/>
          </a:p>
        </p:txBody>
      </p:sp>
      <p:sp>
        <p:nvSpPr>
          <p:cNvPr id="10" name="Shape 7"/>
          <p:cNvSpPr/>
          <p:nvPr/>
        </p:nvSpPr>
        <p:spPr>
          <a:xfrm>
            <a:off x="414218" y="5362575"/>
            <a:ext cx="6849189" cy="941427"/>
          </a:xfrm>
          <a:prstGeom prst="roundRect">
            <a:avLst>
              <a:gd name="adj" fmla="val 7770"/>
            </a:avLst>
          </a:prstGeom>
          <a:solidFill>
            <a:srgbClr val="FFFFFF"/>
          </a:solidFill>
          <a:ln/>
        </p:spPr>
      </p:sp>
      <p:pic>
        <p:nvPicPr>
          <p:cNvPr id="11" name="Image 1" descr="preencoded.png"/>
          <p:cNvPicPr>
            <a:picLocks noChangeAspect="1"/>
          </p:cNvPicPr>
          <p:nvPr/>
        </p:nvPicPr>
        <p:blipFill>
          <a:blip r:embed="rId4"/>
          <a:stretch>
            <a:fillRect/>
          </a:stretch>
        </p:blipFill>
        <p:spPr>
          <a:xfrm>
            <a:off x="414218" y="5347335"/>
            <a:ext cx="6849189" cy="60960"/>
          </a:xfrm>
          <a:prstGeom prst="rect">
            <a:avLst/>
          </a:prstGeom>
        </p:spPr>
      </p:pic>
      <p:pic>
        <p:nvPicPr>
          <p:cNvPr id="12" name="Image 2" descr="preencoded.png"/>
          <p:cNvPicPr>
            <a:picLocks noChangeAspect="1"/>
          </p:cNvPicPr>
          <p:nvPr/>
        </p:nvPicPr>
        <p:blipFill>
          <a:blip r:embed="rId5"/>
          <a:stretch>
            <a:fillRect/>
          </a:stretch>
        </p:blipFill>
        <p:spPr>
          <a:xfrm>
            <a:off x="3683496" y="5207318"/>
            <a:ext cx="310634" cy="310634"/>
          </a:xfrm>
          <a:prstGeom prst="rect">
            <a:avLst/>
          </a:prstGeom>
        </p:spPr>
      </p:pic>
      <p:sp>
        <p:nvSpPr>
          <p:cNvPr id="13" name="Text 8"/>
          <p:cNvSpPr/>
          <p:nvPr/>
        </p:nvSpPr>
        <p:spPr>
          <a:xfrm>
            <a:off x="3776722" y="5284946"/>
            <a:ext cx="124182" cy="155258"/>
          </a:xfrm>
          <a:prstGeom prst="rect">
            <a:avLst/>
          </a:prstGeom>
          <a:noFill/>
          <a:ln/>
        </p:spPr>
        <p:txBody>
          <a:bodyPr wrap="none" lIns="0" tIns="0" rIns="0" bIns="0" rtlCol="0" anchor="t"/>
          <a:lstStyle/>
          <a:p>
            <a:pPr marL="0" indent="0" algn="l">
              <a:lnSpc>
                <a:spcPts val="1550"/>
              </a:lnSpc>
              <a:buNone/>
            </a:pPr>
            <a:r>
              <a:rPr lang="en-US" sz="950" b="1" dirty="0">
                <a:solidFill>
                  <a:srgbClr val="000000"/>
                </a:solidFill>
                <a:latin typeface="Barlow Bold" pitchFamily="34" charset="0"/>
                <a:ea typeface="Barlow Bold" pitchFamily="34" charset="-122"/>
                <a:cs typeface="Barlow Bold" pitchFamily="34" charset="-120"/>
              </a:rPr>
              <a:t>1</a:t>
            </a:r>
            <a:endParaRPr lang="en-US" sz="950" dirty="0"/>
          </a:p>
        </p:txBody>
      </p:sp>
      <p:sp>
        <p:nvSpPr>
          <p:cNvPr id="14" name="Text 9"/>
          <p:cNvSpPr/>
          <p:nvPr/>
        </p:nvSpPr>
        <p:spPr>
          <a:xfrm>
            <a:off x="532924" y="5621417"/>
            <a:ext cx="1734026" cy="170378"/>
          </a:xfrm>
          <a:prstGeom prst="rect">
            <a:avLst/>
          </a:prstGeom>
          <a:noFill/>
          <a:ln/>
        </p:spPr>
        <p:txBody>
          <a:bodyPr wrap="none" lIns="0" tIns="0" rIns="0" bIns="0" rtlCol="0" anchor="t"/>
          <a:lstStyle/>
          <a:p>
            <a:pPr marL="0" indent="0" algn="l">
              <a:lnSpc>
                <a:spcPts val="1300"/>
              </a:lnSpc>
              <a:buNone/>
            </a:pPr>
            <a:r>
              <a:rPr lang="en-US" sz="1050" b="1" dirty="0">
                <a:solidFill>
                  <a:srgbClr val="384653"/>
                </a:solidFill>
                <a:latin typeface="Barlow Bold" pitchFamily="34" charset="0"/>
                <a:ea typeface="Barlow Bold" pitchFamily="34" charset="-122"/>
                <a:cs typeface="Barlow Bold" pitchFamily="34" charset="-120"/>
              </a:rPr>
              <a:t>Kampanye 5: Best Performer</a:t>
            </a:r>
            <a:endParaRPr lang="en-US" sz="1050" dirty="0"/>
          </a:p>
        </p:txBody>
      </p:sp>
      <p:sp>
        <p:nvSpPr>
          <p:cNvPr id="15" name="Text 10"/>
          <p:cNvSpPr/>
          <p:nvPr/>
        </p:nvSpPr>
        <p:spPr>
          <a:xfrm>
            <a:off x="532924" y="5853827"/>
            <a:ext cx="6611779" cy="331470"/>
          </a:xfrm>
          <a:prstGeom prst="rect">
            <a:avLst/>
          </a:prstGeom>
          <a:noFill/>
          <a:ln/>
        </p:spPr>
        <p:txBody>
          <a:bodyPr wrap="square" lIns="0" tIns="0" rIns="0" bIns="0" rtlCol="0" anchor="t"/>
          <a:lstStyle/>
          <a:p>
            <a:pPr marL="0" indent="0" algn="l">
              <a:lnSpc>
                <a:spcPts val="1300"/>
              </a:lnSpc>
              <a:buNone/>
            </a:pPr>
            <a:r>
              <a:rPr lang="en-US" sz="800" dirty="0">
                <a:solidFill>
                  <a:srgbClr val="384653"/>
                </a:solidFill>
                <a:latin typeface="Montserrat" pitchFamily="34" charset="0"/>
                <a:ea typeface="Montserrat" pitchFamily="34" charset="-122"/>
                <a:cs typeface="Montserrat" pitchFamily="34" charset="-120"/>
              </a:rPr>
              <a:t>Menunjukkan efektivitas tertinggi dengan average spending </a:t>
            </a:r>
            <a:r>
              <a:rPr lang="en-US" sz="800" b="1" dirty="0">
                <a:solidFill>
                  <a:srgbClr val="2589C9"/>
                </a:solidFill>
                <a:latin typeface="Montserrat" pitchFamily="34" charset="0"/>
                <a:ea typeface="Montserrat" pitchFamily="34" charset="-122"/>
                <a:cs typeface="Montserrat" pitchFamily="34" charset="-120"/>
              </a:rPr>
              <a:t>€1.617 per responder</a:t>
            </a:r>
            <a:r>
              <a:rPr lang="en-US" sz="800" dirty="0">
                <a:solidFill>
                  <a:srgbClr val="384653"/>
                </a:solidFill>
                <a:latin typeface="Montserrat" pitchFamily="34" charset="0"/>
                <a:ea typeface="Montserrat" pitchFamily="34" charset="-122"/>
                <a:cs typeface="Montserrat" pitchFamily="34" charset="-120"/>
              </a:rPr>
              <a:t>. High acceptance rate dan ROI terbaik. Karakteristik sukses: targeted messaging, premium product focus, timing optimal.</a:t>
            </a:r>
            <a:endParaRPr lang="en-US" sz="800" dirty="0"/>
          </a:p>
        </p:txBody>
      </p:sp>
      <p:sp>
        <p:nvSpPr>
          <p:cNvPr id="16" name="Shape 11"/>
          <p:cNvSpPr/>
          <p:nvPr/>
        </p:nvSpPr>
        <p:spPr>
          <a:xfrm>
            <a:off x="7366873" y="5362575"/>
            <a:ext cx="6849308" cy="941427"/>
          </a:xfrm>
          <a:prstGeom prst="roundRect">
            <a:avLst>
              <a:gd name="adj" fmla="val 7770"/>
            </a:avLst>
          </a:prstGeom>
          <a:solidFill>
            <a:srgbClr val="FFFFFF"/>
          </a:solidFill>
          <a:ln/>
        </p:spPr>
      </p:sp>
      <p:pic>
        <p:nvPicPr>
          <p:cNvPr id="17" name="Image 3" descr="preencoded.png"/>
          <p:cNvPicPr>
            <a:picLocks noChangeAspect="1"/>
          </p:cNvPicPr>
          <p:nvPr/>
        </p:nvPicPr>
        <p:blipFill>
          <a:blip r:embed="rId4"/>
          <a:stretch>
            <a:fillRect/>
          </a:stretch>
        </p:blipFill>
        <p:spPr>
          <a:xfrm>
            <a:off x="7366873" y="5347335"/>
            <a:ext cx="6849308" cy="60960"/>
          </a:xfrm>
          <a:prstGeom prst="rect">
            <a:avLst/>
          </a:prstGeom>
        </p:spPr>
      </p:pic>
      <p:pic>
        <p:nvPicPr>
          <p:cNvPr id="18" name="Image 4" descr="preencoded.png"/>
          <p:cNvPicPr>
            <a:picLocks noChangeAspect="1"/>
          </p:cNvPicPr>
          <p:nvPr/>
        </p:nvPicPr>
        <p:blipFill>
          <a:blip r:embed="rId5"/>
          <a:stretch>
            <a:fillRect/>
          </a:stretch>
        </p:blipFill>
        <p:spPr>
          <a:xfrm>
            <a:off x="10636151" y="5207318"/>
            <a:ext cx="310634" cy="310634"/>
          </a:xfrm>
          <a:prstGeom prst="rect">
            <a:avLst/>
          </a:prstGeom>
        </p:spPr>
      </p:pic>
      <p:sp>
        <p:nvSpPr>
          <p:cNvPr id="19" name="Text 12"/>
          <p:cNvSpPr/>
          <p:nvPr/>
        </p:nvSpPr>
        <p:spPr>
          <a:xfrm>
            <a:off x="10729377" y="5284946"/>
            <a:ext cx="124182" cy="155258"/>
          </a:xfrm>
          <a:prstGeom prst="rect">
            <a:avLst/>
          </a:prstGeom>
          <a:noFill/>
          <a:ln/>
        </p:spPr>
        <p:txBody>
          <a:bodyPr wrap="none" lIns="0" tIns="0" rIns="0" bIns="0" rtlCol="0" anchor="t"/>
          <a:lstStyle/>
          <a:p>
            <a:pPr marL="0" indent="0" algn="l">
              <a:lnSpc>
                <a:spcPts val="1550"/>
              </a:lnSpc>
              <a:buNone/>
            </a:pPr>
            <a:r>
              <a:rPr lang="en-US" sz="950" b="1" dirty="0">
                <a:solidFill>
                  <a:srgbClr val="000000"/>
                </a:solidFill>
                <a:latin typeface="Barlow Bold" pitchFamily="34" charset="0"/>
                <a:ea typeface="Barlow Bold" pitchFamily="34" charset="-122"/>
                <a:cs typeface="Barlow Bold" pitchFamily="34" charset="-120"/>
              </a:rPr>
              <a:t>2</a:t>
            </a:r>
            <a:endParaRPr lang="en-US" sz="950" dirty="0"/>
          </a:p>
        </p:txBody>
      </p:sp>
      <p:sp>
        <p:nvSpPr>
          <p:cNvPr id="20" name="Text 13"/>
          <p:cNvSpPr/>
          <p:nvPr/>
        </p:nvSpPr>
        <p:spPr>
          <a:xfrm>
            <a:off x="7485578" y="5621417"/>
            <a:ext cx="2167771" cy="170378"/>
          </a:xfrm>
          <a:prstGeom prst="rect">
            <a:avLst/>
          </a:prstGeom>
          <a:noFill/>
          <a:ln/>
        </p:spPr>
        <p:txBody>
          <a:bodyPr wrap="none" lIns="0" tIns="0" rIns="0" bIns="0" rtlCol="0" anchor="t"/>
          <a:lstStyle/>
          <a:p>
            <a:pPr marL="0" indent="0" algn="l">
              <a:lnSpc>
                <a:spcPts val="1300"/>
              </a:lnSpc>
              <a:buNone/>
            </a:pPr>
            <a:r>
              <a:rPr lang="en-US" sz="1050" b="1" dirty="0">
                <a:solidFill>
                  <a:srgbClr val="384653"/>
                </a:solidFill>
                <a:latin typeface="Barlow Bold" pitchFamily="34" charset="0"/>
                <a:ea typeface="Barlow Bold" pitchFamily="34" charset="-122"/>
                <a:cs typeface="Barlow Bold" pitchFamily="34" charset="-120"/>
              </a:rPr>
              <a:t>Kampanye 3 &amp; 4: Good Performance</a:t>
            </a:r>
            <a:endParaRPr lang="en-US" sz="1050" dirty="0"/>
          </a:p>
        </p:txBody>
      </p:sp>
      <p:sp>
        <p:nvSpPr>
          <p:cNvPr id="21" name="Text 14"/>
          <p:cNvSpPr/>
          <p:nvPr/>
        </p:nvSpPr>
        <p:spPr>
          <a:xfrm>
            <a:off x="7485578" y="5853827"/>
            <a:ext cx="6611898" cy="331470"/>
          </a:xfrm>
          <a:prstGeom prst="rect">
            <a:avLst/>
          </a:prstGeom>
          <a:noFill/>
          <a:ln/>
        </p:spPr>
        <p:txBody>
          <a:bodyPr wrap="square" lIns="0" tIns="0" rIns="0" bIns="0" rtlCol="0" anchor="t"/>
          <a:lstStyle/>
          <a:p>
            <a:pPr marL="0" indent="0" algn="l">
              <a:lnSpc>
                <a:spcPts val="1300"/>
              </a:lnSpc>
              <a:buNone/>
            </a:pPr>
            <a:r>
              <a:rPr lang="en-US" sz="800" dirty="0">
                <a:solidFill>
                  <a:srgbClr val="384653"/>
                </a:solidFill>
                <a:latin typeface="Montserrat" pitchFamily="34" charset="0"/>
                <a:ea typeface="Montserrat" pitchFamily="34" charset="-122"/>
                <a:cs typeface="Montserrat" pitchFamily="34" charset="-120"/>
              </a:rPr>
              <a:t>Performance solid dengan average spending €900-€1.100. Acceptance rate moderat namun ROI positif. Opportunity untuk optimization melalui refined segmentation.</a:t>
            </a:r>
            <a:endParaRPr lang="en-US" sz="800" dirty="0"/>
          </a:p>
        </p:txBody>
      </p:sp>
      <p:sp>
        <p:nvSpPr>
          <p:cNvPr id="22" name="Shape 15"/>
          <p:cNvSpPr/>
          <p:nvPr/>
        </p:nvSpPr>
        <p:spPr>
          <a:xfrm>
            <a:off x="414218" y="6562725"/>
            <a:ext cx="6849189" cy="941427"/>
          </a:xfrm>
          <a:prstGeom prst="roundRect">
            <a:avLst>
              <a:gd name="adj" fmla="val 7770"/>
            </a:avLst>
          </a:prstGeom>
          <a:solidFill>
            <a:srgbClr val="FFFFFF"/>
          </a:solidFill>
          <a:ln/>
        </p:spPr>
      </p:sp>
      <p:pic>
        <p:nvPicPr>
          <p:cNvPr id="23" name="Image 5" descr="preencoded.png"/>
          <p:cNvPicPr>
            <a:picLocks noChangeAspect="1"/>
          </p:cNvPicPr>
          <p:nvPr/>
        </p:nvPicPr>
        <p:blipFill>
          <a:blip r:embed="rId4"/>
          <a:stretch>
            <a:fillRect/>
          </a:stretch>
        </p:blipFill>
        <p:spPr>
          <a:xfrm>
            <a:off x="414218" y="6547485"/>
            <a:ext cx="6849189" cy="60960"/>
          </a:xfrm>
          <a:prstGeom prst="rect">
            <a:avLst/>
          </a:prstGeom>
        </p:spPr>
      </p:pic>
      <p:pic>
        <p:nvPicPr>
          <p:cNvPr id="24" name="Image 6" descr="preencoded.png"/>
          <p:cNvPicPr>
            <a:picLocks noChangeAspect="1"/>
          </p:cNvPicPr>
          <p:nvPr/>
        </p:nvPicPr>
        <p:blipFill>
          <a:blip r:embed="rId5"/>
          <a:stretch>
            <a:fillRect/>
          </a:stretch>
        </p:blipFill>
        <p:spPr>
          <a:xfrm>
            <a:off x="3683496" y="6407468"/>
            <a:ext cx="310634" cy="310634"/>
          </a:xfrm>
          <a:prstGeom prst="rect">
            <a:avLst/>
          </a:prstGeom>
        </p:spPr>
      </p:pic>
      <p:sp>
        <p:nvSpPr>
          <p:cNvPr id="25" name="Text 16"/>
          <p:cNvSpPr/>
          <p:nvPr/>
        </p:nvSpPr>
        <p:spPr>
          <a:xfrm>
            <a:off x="3776722" y="6485096"/>
            <a:ext cx="124182" cy="155258"/>
          </a:xfrm>
          <a:prstGeom prst="rect">
            <a:avLst/>
          </a:prstGeom>
          <a:noFill/>
          <a:ln/>
        </p:spPr>
        <p:txBody>
          <a:bodyPr wrap="none" lIns="0" tIns="0" rIns="0" bIns="0" rtlCol="0" anchor="t"/>
          <a:lstStyle/>
          <a:p>
            <a:pPr marL="0" indent="0" algn="l">
              <a:lnSpc>
                <a:spcPts val="1550"/>
              </a:lnSpc>
              <a:buNone/>
            </a:pPr>
            <a:r>
              <a:rPr lang="en-US" sz="950" b="1" dirty="0">
                <a:solidFill>
                  <a:srgbClr val="000000"/>
                </a:solidFill>
                <a:latin typeface="Barlow Bold" pitchFamily="34" charset="0"/>
                <a:ea typeface="Barlow Bold" pitchFamily="34" charset="-122"/>
                <a:cs typeface="Barlow Bold" pitchFamily="34" charset="-120"/>
              </a:rPr>
              <a:t>3</a:t>
            </a:r>
            <a:endParaRPr lang="en-US" sz="950" dirty="0"/>
          </a:p>
        </p:txBody>
      </p:sp>
      <p:sp>
        <p:nvSpPr>
          <p:cNvPr id="26" name="Text 17"/>
          <p:cNvSpPr/>
          <p:nvPr/>
        </p:nvSpPr>
        <p:spPr>
          <a:xfrm>
            <a:off x="532924" y="6821567"/>
            <a:ext cx="1833563" cy="170378"/>
          </a:xfrm>
          <a:prstGeom prst="rect">
            <a:avLst/>
          </a:prstGeom>
          <a:noFill/>
          <a:ln/>
        </p:spPr>
        <p:txBody>
          <a:bodyPr wrap="none" lIns="0" tIns="0" rIns="0" bIns="0" rtlCol="0" anchor="t"/>
          <a:lstStyle/>
          <a:p>
            <a:pPr marL="0" indent="0" algn="l">
              <a:lnSpc>
                <a:spcPts val="1300"/>
              </a:lnSpc>
              <a:buNone/>
            </a:pPr>
            <a:r>
              <a:rPr lang="en-US" sz="1050" b="1" dirty="0">
                <a:solidFill>
                  <a:srgbClr val="384653"/>
                </a:solidFill>
                <a:latin typeface="Barlow Bold" pitchFamily="34" charset="0"/>
                <a:ea typeface="Barlow Bold" pitchFamily="34" charset="-122"/>
                <a:cs typeface="Barlow Bold" pitchFamily="34" charset="-120"/>
              </a:rPr>
              <a:t>Kampanye 1: Moderate Results</a:t>
            </a:r>
            <a:endParaRPr lang="en-US" sz="1050" dirty="0"/>
          </a:p>
        </p:txBody>
      </p:sp>
      <p:sp>
        <p:nvSpPr>
          <p:cNvPr id="27" name="Text 18"/>
          <p:cNvSpPr/>
          <p:nvPr/>
        </p:nvSpPr>
        <p:spPr>
          <a:xfrm>
            <a:off x="532924" y="7053977"/>
            <a:ext cx="6611779" cy="331470"/>
          </a:xfrm>
          <a:prstGeom prst="rect">
            <a:avLst/>
          </a:prstGeom>
          <a:noFill/>
          <a:ln/>
        </p:spPr>
        <p:txBody>
          <a:bodyPr wrap="square" lIns="0" tIns="0" rIns="0" bIns="0" rtlCol="0" anchor="t"/>
          <a:lstStyle/>
          <a:p>
            <a:pPr marL="0" indent="0" algn="l">
              <a:lnSpc>
                <a:spcPts val="1300"/>
              </a:lnSpc>
              <a:buNone/>
            </a:pPr>
            <a:r>
              <a:rPr lang="en-US" sz="800" dirty="0">
                <a:solidFill>
                  <a:srgbClr val="384653"/>
                </a:solidFill>
                <a:latin typeface="Montserrat" pitchFamily="34" charset="0"/>
                <a:ea typeface="Montserrat" pitchFamily="34" charset="-122"/>
                <a:cs typeface="Montserrat" pitchFamily="34" charset="-120"/>
              </a:rPr>
              <a:t>Menunjukkan hasil tengah dengan average spending €700-€800. Perlu evaluasi creative content dan channel distribution untuk improvement.</a:t>
            </a:r>
            <a:endParaRPr lang="en-US" sz="800" dirty="0"/>
          </a:p>
        </p:txBody>
      </p:sp>
      <p:sp>
        <p:nvSpPr>
          <p:cNvPr id="28" name="Shape 19"/>
          <p:cNvSpPr/>
          <p:nvPr/>
        </p:nvSpPr>
        <p:spPr>
          <a:xfrm>
            <a:off x="7366873" y="6562725"/>
            <a:ext cx="6849308" cy="941427"/>
          </a:xfrm>
          <a:prstGeom prst="roundRect">
            <a:avLst>
              <a:gd name="adj" fmla="val 7770"/>
            </a:avLst>
          </a:prstGeom>
          <a:solidFill>
            <a:srgbClr val="FFFFFF"/>
          </a:solidFill>
          <a:ln/>
        </p:spPr>
      </p:sp>
      <p:pic>
        <p:nvPicPr>
          <p:cNvPr id="29" name="Image 7" descr="preencoded.png"/>
          <p:cNvPicPr>
            <a:picLocks noChangeAspect="1"/>
          </p:cNvPicPr>
          <p:nvPr/>
        </p:nvPicPr>
        <p:blipFill>
          <a:blip r:embed="rId4"/>
          <a:stretch>
            <a:fillRect/>
          </a:stretch>
        </p:blipFill>
        <p:spPr>
          <a:xfrm>
            <a:off x="7366873" y="6547485"/>
            <a:ext cx="6849308" cy="60960"/>
          </a:xfrm>
          <a:prstGeom prst="rect">
            <a:avLst/>
          </a:prstGeom>
        </p:spPr>
      </p:pic>
      <p:pic>
        <p:nvPicPr>
          <p:cNvPr id="30" name="Image 8" descr="preencoded.png"/>
          <p:cNvPicPr>
            <a:picLocks noChangeAspect="1"/>
          </p:cNvPicPr>
          <p:nvPr/>
        </p:nvPicPr>
        <p:blipFill>
          <a:blip r:embed="rId5"/>
          <a:stretch>
            <a:fillRect/>
          </a:stretch>
        </p:blipFill>
        <p:spPr>
          <a:xfrm>
            <a:off x="10636151" y="6407468"/>
            <a:ext cx="310634" cy="310634"/>
          </a:xfrm>
          <a:prstGeom prst="rect">
            <a:avLst/>
          </a:prstGeom>
        </p:spPr>
      </p:pic>
      <p:sp>
        <p:nvSpPr>
          <p:cNvPr id="31" name="Text 20"/>
          <p:cNvSpPr/>
          <p:nvPr/>
        </p:nvSpPr>
        <p:spPr>
          <a:xfrm>
            <a:off x="10729377" y="6485096"/>
            <a:ext cx="124182" cy="155258"/>
          </a:xfrm>
          <a:prstGeom prst="rect">
            <a:avLst/>
          </a:prstGeom>
          <a:noFill/>
          <a:ln/>
        </p:spPr>
        <p:txBody>
          <a:bodyPr wrap="none" lIns="0" tIns="0" rIns="0" bIns="0" rtlCol="0" anchor="t"/>
          <a:lstStyle/>
          <a:p>
            <a:pPr marL="0" indent="0" algn="l">
              <a:lnSpc>
                <a:spcPts val="1550"/>
              </a:lnSpc>
              <a:buNone/>
            </a:pPr>
            <a:r>
              <a:rPr lang="en-US" sz="950" b="1" dirty="0">
                <a:solidFill>
                  <a:srgbClr val="000000"/>
                </a:solidFill>
                <a:latin typeface="Barlow Bold" pitchFamily="34" charset="0"/>
                <a:ea typeface="Barlow Bold" pitchFamily="34" charset="-122"/>
                <a:cs typeface="Barlow Bold" pitchFamily="34" charset="-120"/>
              </a:rPr>
              <a:t>4</a:t>
            </a:r>
            <a:endParaRPr lang="en-US" sz="950" dirty="0"/>
          </a:p>
        </p:txBody>
      </p:sp>
      <p:sp>
        <p:nvSpPr>
          <p:cNvPr id="32" name="Text 21"/>
          <p:cNvSpPr/>
          <p:nvPr/>
        </p:nvSpPr>
        <p:spPr>
          <a:xfrm>
            <a:off x="7485578" y="6821567"/>
            <a:ext cx="2070735" cy="170378"/>
          </a:xfrm>
          <a:prstGeom prst="rect">
            <a:avLst/>
          </a:prstGeom>
          <a:noFill/>
          <a:ln/>
        </p:spPr>
        <p:txBody>
          <a:bodyPr wrap="none" lIns="0" tIns="0" rIns="0" bIns="0" rtlCol="0" anchor="t"/>
          <a:lstStyle/>
          <a:p>
            <a:pPr marL="0" indent="0" algn="l">
              <a:lnSpc>
                <a:spcPts val="1300"/>
              </a:lnSpc>
              <a:buNone/>
            </a:pPr>
            <a:r>
              <a:rPr lang="en-US" sz="1050" b="1" dirty="0">
                <a:solidFill>
                  <a:srgbClr val="384653"/>
                </a:solidFill>
                <a:latin typeface="Barlow Bold" pitchFamily="34" charset="0"/>
                <a:ea typeface="Barlow Bold" pitchFamily="34" charset="-122"/>
                <a:cs typeface="Barlow Bold" pitchFamily="34" charset="-120"/>
              </a:rPr>
              <a:t>Kampanye 2 &amp; Last: Perlu Evaluasi</a:t>
            </a:r>
            <a:endParaRPr lang="en-US" sz="1050" dirty="0"/>
          </a:p>
        </p:txBody>
      </p:sp>
      <p:sp>
        <p:nvSpPr>
          <p:cNvPr id="33" name="Text 22"/>
          <p:cNvSpPr/>
          <p:nvPr/>
        </p:nvSpPr>
        <p:spPr>
          <a:xfrm>
            <a:off x="7485578" y="7053977"/>
            <a:ext cx="6611898" cy="331470"/>
          </a:xfrm>
          <a:prstGeom prst="rect">
            <a:avLst/>
          </a:prstGeom>
          <a:noFill/>
          <a:ln/>
        </p:spPr>
        <p:txBody>
          <a:bodyPr wrap="square" lIns="0" tIns="0" rIns="0" bIns="0" rtlCol="0" anchor="t"/>
          <a:lstStyle/>
          <a:p>
            <a:pPr marL="0" indent="0" algn="l">
              <a:lnSpc>
                <a:spcPts val="1300"/>
              </a:lnSpc>
              <a:buNone/>
            </a:pPr>
            <a:r>
              <a:rPr lang="en-US" sz="800" dirty="0">
                <a:solidFill>
                  <a:srgbClr val="384653"/>
                </a:solidFill>
                <a:latin typeface="Montserrat" pitchFamily="34" charset="0"/>
                <a:ea typeface="Montserrat" pitchFamily="34" charset="-122"/>
                <a:cs typeface="Montserrat" pitchFamily="34" charset="-120"/>
              </a:rPr>
              <a:t>Performance di bawah ekspektasi dengan acceptance rate rendah dan average spending &lt; €600. Memerlukan review menyeluruh terhadap targeting strategy, messaging, dan timing.</a:t>
            </a:r>
            <a:endParaRPr lang="en-US" sz="800" dirty="0"/>
          </a:p>
        </p:txBody>
      </p:sp>
      <p:sp>
        <p:nvSpPr>
          <p:cNvPr id="34" name="Text 23"/>
          <p:cNvSpPr/>
          <p:nvPr/>
        </p:nvSpPr>
        <p:spPr>
          <a:xfrm>
            <a:off x="414218" y="7659410"/>
            <a:ext cx="1635323" cy="204430"/>
          </a:xfrm>
          <a:prstGeom prst="rect">
            <a:avLst/>
          </a:prstGeom>
          <a:noFill/>
          <a:ln/>
        </p:spPr>
        <p:txBody>
          <a:bodyPr wrap="none" lIns="0" tIns="0" rIns="0" bIns="0" rtlCol="0" anchor="t"/>
          <a:lstStyle/>
          <a:p>
            <a:pPr marL="0" indent="0" algn="l">
              <a:lnSpc>
                <a:spcPts val="1600"/>
              </a:lnSpc>
              <a:buNone/>
            </a:pPr>
            <a:endParaRPr lang="en-US" sz="12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671155" y="461367"/>
            <a:ext cx="4415909" cy="551974"/>
          </a:xfrm>
          <a:prstGeom prst="rect">
            <a:avLst/>
          </a:prstGeom>
          <a:noFill/>
          <a:ln/>
        </p:spPr>
        <p:txBody>
          <a:bodyPr wrap="none" lIns="0" tIns="0" rIns="0" bIns="0" rtlCol="0" anchor="t"/>
          <a:lstStyle/>
          <a:p>
            <a:pPr marL="0" indent="0" algn="l">
              <a:lnSpc>
                <a:spcPts val="4300"/>
              </a:lnSpc>
              <a:buNone/>
            </a:pPr>
            <a:r>
              <a:rPr lang="en-US" sz="3450" b="1" dirty="0">
                <a:solidFill>
                  <a:srgbClr val="2E3C4E"/>
                </a:solidFill>
                <a:latin typeface="Barlow Bold" pitchFamily="34" charset="0"/>
                <a:ea typeface="Barlow Bold" pitchFamily="34" charset="-122"/>
                <a:cs typeface="Barlow Bold" pitchFamily="34" charset="-120"/>
              </a:rPr>
              <a:t>Kesimpulan Analisis</a:t>
            </a:r>
            <a:endParaRPr lang="en-US" sz="3450" dirty="0"/>
          </a:p>
        </p:txBody>
      </p:sp>
      <p:sp>
        <p:nvSpPr>
          <p:cNvPr id="3" name="Text 1"/>
          <p:cNvSpPr/>
          <p:nvPr/>
        </p:nvSpPr>
        <p:spPr>
          <a:xfrm>
            <a:off x="671155" y="1080373"/>
            <a:ext cx="3017401" cy="331113"/>
          </a:xfrm>
          <a:prstGeom prst="rect">
            <a:avLst/>
          </a:prstGeom>
          <a:noFill/>
          <a:ln/>
        </p:spPr>
        <p:txBody>
          <a:bodyPr wrap="none" lIns="0" tIns="0" rIns="0" bIns="0" rtlCol="0" anchor="t"/>
          <a:lstStyle/>
          <a:p>
            <a:pPr marL="0" indent="0" algn="l">
              <a:lnSpc>
                <a:spcPts val="2600"/>
              </a:lnSpc>
              <a:buNone/>
            </a:pPr>
            <a:r>
              <a:rPr lang="en-US" sz="2050" b="1" dirty="0">
                <a:solidFill>
                  <a:srgbClr val="2E3C4E"/>
                </a:solidFill>
                <a:latin typeface="Barlow Bold" pitchFamily="34" charset="0"/>
                <a:ea typeface="Barlow Bold" pitchFamily="34" charset="-122"/>
                <a:cs typeface="Barlow Bold" pitchFamily="34" charset="-120"/>
              </a:rPr>
              <a:t>Ringkasan Temuan Utama</a:t>
            </a:r>
            <a:endParaRPr lang="en-US" sz="2050" dirty="0"/>
          </a:p>
        </p:txBody>
      </p:sp>
      <p:sp>
        <p:nvSpPr>
          <p:cNvPr id="4" name="Text 2"/>
          <p:cNvSpPr/>
          <p:nvPr/>
        </p:nvSpPr>
        <p:spPr>
          <a:xfrm>
            <a:off x="671155" y="1663184"/>
            <a:ext cx="13288089" cy="536734"/>
          </a:xfrm>
          <a:prstGeom prst="rect">
            <a:avLst/>
          </a:prstGeom>
          <a:noFill/>
          <a:ln/>
        </p:spPr>
        <p:txBody>
          <a:bodyPr wrap="square" lIns="0" tIns="0" rIns="0" bIns="0" rtlCol="0" anchor="t"/>
          <a:lstStyle/>
          <a:p>
            <a:pPr marL="0" indent="0" algn="l">
              <a:lnSpc>
                <a:spcPts val="2100"/>
              </a:lnSpc>
              <a:buNone/>
            </a:pPr>
            <a:r>
              <a:rPr lang="en-US" sz="1300" dirty="0">
                <a:solidFill>
                  <a:srgbClr val="384653"/>
                </a:solidFill>
                <a:latin typeface="Montserrat" pitchFamily="34" charset="0"/>
                <a:ea typeface="Montserrat" pitchFamily="34" charset="-122"/>
                <a:cs typeface="Montserrat" pitchFamily="34" charset="-120"/>
              </a:rPr>
              <a:t>Analisis komprehensif terhadap 2.237 pelanggan supermarket selama periode 2012-2014 mengungkap insights krusial yang dapat mendorong pertumbuhan revenue dan efisiensi pemasaran secara signifikan.</a:t>
            </a:r>
            <a:endParaRPr lang="en-US" sz="1300" dirty="0"/>
          </a:p>
        </p:txBody>
      </p:sp>
      <p:sp>
        <p:nvSpPr>
          <p:cNvPr id="5" name="Shape 3"/>
          <p:cNvSpPr/>
          <p:nvPr/>
        </p:nvSpPr>
        <p:spPr>
          <a:xfrm>
            <a:off x="671155" y="2388632"/>
            <a:ext cx="6560106" cy="2740223"/>
          </a:xfrm>
          <a:prstGeom prst="roundRect">
            <a:avLst>
              <a:gd name="adj" fmla="val 9186"/>
            </a:avLst>
          </a:prstGeom>
          <a:solidFill>
            <a:srgbClr val="D4E9F7"/>
          </a:solidFill>
          <a:ln w="7620">
            <a:solidFill>
              <a:srgbClr val="BACFDD"/>
            </a:solidFill>
            <a:prstDash val="solid"/>
          </a:ln>
        </p:spPr>
      </p:sp>
      <p:pic>
        <p:nvPicPr>
          <p:cNvPr id="6" name="Image 0" descr="preencoded.png"/>
          <p:cNvPicPr>
            <a:picLocks noChangeAspect="1"/>
          </p:cNvPicPr>
          <p:nvPr/>
        </p:nvPicPr>
        <p:blipFill>
          <a:blip r:embed="rId3"/>
          <a:stretch>
            <a:fillRect/>
          </a:stretch>
        </p:blipFill>
        <p:spPr>
          <a:xfrm>
            <a:off x="846534" y="2564011"/>
            <a:ext cx="503396" cy="503396"/>
          </a:xfrm>
          <a:prstGeom prst="rect">
            <a:avLst/>
          </a:prstGeom>
        </p:spPr>
      </p:pic>
      <p:pic>
        <p:nvPicPr>
          <p:cNvPr id="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5004" y="2702481"/>
            <a:ext cx="226457" cy="226457"/>
          </a:xfrm>
          <a:prstGeom prst="rect">
            <a:avLst/>
          </a:prstGeom>
        </p:spPr>
      </p:pic>
      <p:sp>
        <p:nvSpPr>
          <p:cNvPr id="8" name="Text 4"/>
          <p:cNvSpPr/>
          <p:nvPr/>
        </p:nvSpPr>
        <p:spPr>
          <a:xfrm>
            <a:off x="846534" y="3235166"/>
            <a:ext cx="2748796" cy="275868"/>
          </a:xfrm>
          <a:prstGeom prst="rect">
            <a:avLst/>
          </a:prstGeom>
          <a:noFill/>
          <a:ln/>
        </p:spPr>
        <p:txBody>
          <a:bodyPr wrap="none" lIns="0" tIns="0" rIns="0" bIns="0" rtlCol="0" anchor="t"/>
          <a:lstStyle/>
          <a:p>
            <a:pPr marL="0" indent="0" algn="l">
              <a:lnSpc>
                <a:spcPts val="2150"/>
              </a:lnSpc>
              <a:buNone/>
            </a:pPr>
            <a:r>
              <a:rPr lang="en-US" sz="1700" b="1" dirty="0">
                <a:solidFill>
                  <a:srgbClr val="384653"/>
                </a:solidFill>
                <a:latin typeface="Barlow Bold" pitchFamily="34" charset="0"/>
                <a:ea typeface="Barlow Bold" pitchFamily="34" charset="-122"/>
                <a:cs typeface="Barlow Bold" pitchFamily="34" charset="-120"/>
              </a:rPr>
              <a:t>Profil High-Value Customers</a:t>
            </a:r>
            <a:endParaRPr lang="en-US" sz="1700" dirty="0"/>
          </a:p>
        </p:txBody>
      </p:sp>
      <p:sp>
        <p:nvSpPr>
          <p:cNvPr id="9" name="Text 5"/>
          <p:cNvSpPr/>
          <p:nvPr/>
        </p:nvSpPr>
        <p:spPr>
          <a:xfrm>
            <a:off x="846534" y="3611642"/>
            <a:ext cx="6209348" cy="1341834"/>
          </a:xfrm>
          <a:prstGeom prst="rect">
            <a:avLst/>
          </a:prstGeom>
          <a:noFill/>
          <a:ln/>
        </p:spPr>
        <p:txBody>
          <a:bodyPr wrap="square" lIns="0" tIns="0" rIns="0" bIns="0" rtlCol="0" anchor="t"/>
          <a:lstStyle/>
          <a:p>
            <a:pPr marL="0" indent="0" algn="l">
              <a:lnSpc>
                <a:spcPts val="2100"/>
              </a:lnSpc>
              <a:buNone/>
            </a:pPr>
            <a:r>
              <a:rPr lang="en-US" sz="1300" dirty="0">
                <a:solidFill>
                  <a:srgbClr val="384653"/>
                </a:solidFill>
                <a:latin typeface="Montserrat" pitchFamily="34" charset="0"/>
                <a:ea typeface="Montserrat" pitchFamily="34" charset="-122"/>
                <a:cs typeface="Montserrat" pitchFamily="34" charset="-120"/>
              </a:rPr>
              <a:t>Segmen pelanggan dengan belanja tertinggi memiliki karakteristik demografis yang jelas: </a:t>
            </a:r>
            <a:r>
              <a:rPr lang="en-US" sz="1300" b="1" dirty="0">
                <a:solidFill>
                  <a:srgbClr val="384653"/>
                </a:solidFill>
                <a:latin typeface="Montserrat" pitchFamily="34" charset="0"/>
                <a:ea typeface="Montserrat" pitchFamily="34" charset="-122"/>
                <a:cs typeface="Montserrat" pitchFamily="34" charset="-120"/>
              </a:rPr>
              <a:t>usia 40-69 tahun</a:t>
            </a:r>
            <a:r>
              <a:rPr lang="en-US" sz="1300" dirty="0">
                <a:solidFill>
                  <a:srgbClr val="384653"/>
                </a:solidFill>
                <a:latin typeface="Montserrat" pitchFamily="34" charset="0"/>
                <a:ea typeface="Montserrat" pitchFamily="34" charset="-122"/>
                <a:cs typeface="Montserrat" pitchFamily="34" charset="-120"/>
              </a:rPr>
              <a:t>, berpendidikan tinggi (Graduation/Master/PhD), berstatus </a:t>
            </a:r>
            <a:r>
              <a:rPr lang="en-US" sz="1300" b="1" dirty="0">
                <a:solidFill>
                  <a:srgbClr val="384653"/>
                </a:solidFill>
                <a:latin typeface="Montserrat" pitchFamily="34" charset="0"/>
                <a:ea typeface="Montserrat" pitchFamily="34" charset="-122"/>
                <a:cs typeface="Montserrat" pitchFamily="34" charset="-120"/>
              </a:rPr>
              <a:t>Married</a:t>
            </a:r>
            <a:r>
              <a:rPr lang="en-US" sz="1300" dirty="0">
                <a:solidFill>
                  <a:srgbClr val="384653"/>
                </a:solidFill>
                <a:latin typeface="Montserrat" pitchFamily="34" charset="0"/>
                <a:ea typeface="Montserrat" pitchFamily="34" charset="-122"/>
                <a:cs typeface="Montserrat" pitchFamily="34" charset="-120"/>
              </a:rPr>
              <a:t>, dan memiliki income tahunan </a:t>
            </a:r>
            <a:r>
              <a:rPr lang="en-US" sz="1300" b="1" dirty="0">
                <a:solidFill>
                  <a:srgbClr val="2589C9"/>
                </a:solidFill>
                <a:latin typeface="Montserrat" pitchFamily="34" charset="0"/>
                <a:ea typeface="Montserrat" pitchFamily="34" charset="-122"/>
                <a:cs typeface="Montserrat" pitchFamily="34" charset="-120"/>
              </a:rPr>
              <a:t>&gt; €60.000</a:t>
            </a:r>
            <a:r>
              <a:rPr lang="en-US" sz="1300" dirty="0">
                <a:solidFill>
                  <a:srgbClr val="384653"/>
                </a:solidFill>
                <a:latin typeface="Montserrat" pitchFamily="34" charset="0"/>
                <a:ea typeface="Montserrat" pitchFamily="34" charset="-122"/>
                <a:cs typeface="Montserrat" pitchFamily="34" charset="-120"/>
              </a:rPr>
              <a:t>. Segmen ini merepresentasikan 20% pelanggan namun berkontribusi hingga 60% total revenue.</a:t>
            </a:r>
            <a:endParaRPr lang="en-US" sz="1300" dirty="0"/>
          </a:p>
        </p:txBody>
      </p:sp>
      <p:sp>
        <p:nvSpPr>
          <p:cNvPr id="10" name="Shape 6"/>
          <p:cNvSpPr/>
          <p:nvPr/>
        </p:nvSpPr>
        <p:spPr>
          <a:xfrm>
            <a:off x="7399020" y="2388632"/>
            <a:ext cx="6560225" cy="2740223"/>
          </a:xfrm>
          <a:prstGeom prst="roundRect">
            <a:avLst>
              <a:gd name="adj" fmla="val 9186"/>
            </a:avLst>
          </a:prstGeom>
          <a:solidFill>
            <a:srgbClr val="D4E9F7"/>
          </a:solidFill>
          <a:ln w="7620">
            <a:solidFill>
              <a:srgbClr val="BACFDD"/>
            </a:solidFill>
            <a:prstDash val="solid"/>
          </a:ln>
        </p:spPr>
      </p:sp>
      <p:pic>
        <p:nvPicPr>
          <p:cNvPr id="11" name="Image 2" descr="preencoded.png"/>
          <p:cNvPicPr>
            <a:picLocks noChangeAspect="1"/>
          </p:cNvPicPr>
          <p:nvPr/>
        </p:nvPicPr>
        <p:blipFill>
          <a:blip r:embed="rId6"/>
          <a:stretch>
            <a:fillRect/>
          </a:stretch>
        </p:blipFill>
        <p:spPr>
          <a:xfrm>
            <a:off x="7574399" y="2564011"/>
            <a:ext cx="503396" cy="503396"/>
          </a:xfrm>
          <a:prstGeom prst="rect">
            <a:avLst/>
          </a:prstGeom>
        </p:spPr>
      </p:pic>
      <p:pic>
        <p:nvPicPr>
          <p:cNvPr id="12" name="Image 3" descr="preencoded.png"/>
          <p:cNvPicPr>
            <a:picLocks noChangeAspect="1"/>
          </p:cNvPicPr>
          <p:nvPr/>
        </p:nvPicPr>
        <p:blipFill>
          <a:blip r:embed="rId4">
            <a:extLst>
              <a:ext uri="{96DAC541-7B7A-43D3-8B79-37D633B846F1}">
                <asvg:svgBlip xmlns:asvg="http://schemas.microsoft.com/office/drawing/2016/SVG/main" r:embed="rId7"/>
              </a:ext>
            </a:extLst>
          </a:blip>
          <a:stretch>
            <a:fillRect/>
          </a:stretch>
        </p:blipFill>
        <p:spPr>
          <a:xfrm>
            <a:off x="7712869" y="2702481"/>
            <a:ext cx="226457" cy="226457"/>
          </a:xfrm>
          <a:prstGeom prst="rect">
            <a:avLst/>
          </a:prstGeom>
        </p:spPr>
      </p:pic>
      <p:sp>
        <p:nvSpPr>
          <p:cNvPr id="13" name="Text 7"/>
          <p:cNvSpPr/>
          <p:nvPr/>
        </p:nvSpPr>
        <p:spPr>
          <a:xfrm>
            <a:off x="7574399" y="3235166"/>
            <a:ext cx="2571274" cy="275868"/>
          </a:xfrm>
          <a:prstGeom prst="rect">
            <a:avLst/>
          </a:prstGeom>
          <a:noFill/>
          <a:ln/>
        </p:spPr>
        <p:txBody>
          <a:bodyPr wrap="none" lIns="0" tIns="0" rIns="0" bIns="0" rtlCol="0" anchor="t"/>
          <a:lstStyle/>
          <a:p>
            <a:pPr marL="0" indent="0" algn="l">
              <a:lnSpc>
                <a:spcPts val="2150"/>
              </a:lnSpc>
              <a:buNone/>
            </a:pPr>
            <a:r>
              <a:rPr lang="en-US" sz="1700" b="1" dirty="0">
                <a:solidFill>
                  <a:srgbClr val="384653"/>
                </a:solidFill>
                <a:latin typeface="Barlow Bold" pitchFamily="34" charset="0"/>
                <a:ea typeface="Barlow Bold" pitchFamily="34" charset="-122"/>
                <a:cs typeface="Barlow Bold" pitchFamily="34" charset="-120"/>
              </a:rPr>
              <a:t>Korelasi Income-Spending</a:t>
            </a:r>
            <a:endParaRPr lang="en-US" sz="1700" dirty="0"/>
          </a:p>
        </p:txBody>
      </p:sp>
      <p:sp>
        <p:nvSpPr>
          <p:cNvPr id="14" name="Text 8"/>
          <p:cNvSpPr/>
          <p:nvPr/>
        </p:nvSpPr>
        <p:spPr>
          <a:xfrm>
            <a:off x="7574399" y="3611642"/>
            <a:ext cx="6209467" cy="1073468"/>
          </a:xfrm>
          <a:prstGeom prst="rect">
            <a:avLst/>
          </a:prstGeom>
          <a:noFill/>
          <a:ln/>
        </p:spPr>
        <p:txBody>
          <a:bodyPr wrap="square" lIns="0" tIns="0" rIns="0" bIns="0" rtlCol="0" anchor="t"/>
          <a:lstStyle/>
          <a:p>
            <a:pPr marL="0" indent="0" algn="l">
              <a:lnSpc>
                <a:spcPts val="2100"/>
              </a:lnSpc>
              <a:buNone/>
            </a:pPr>
            <a:r>
              <a:rPr lang="en-US" sz="1300" dirty="0">
                <a:solidFill>
                  <a:srgbClr val="384653"/>
                </a:solidFill>
                <a:latin typeface="Montserrat" pitchFamily="34" charset="0"/>
                <a:ea typeface="Montserrat" pitchFamily="34" charset="-122"/>
                <a:cs typeface="Montserrat" pitchFamily="34" charset="-120"/>
              </a:rPr>
              <a:t>Terdapat korelasi sangat kuat </a:t>
            </a:r>
            <a:r>
              <a:rPr lang="en-US" sz="1300" b="1" dirty="0">
                <a:solidFill>
                  <a:srgbClr val="384653"/>
                </a:solidFill>
                <a:latin typeface="Montserrat" pitchFamily="34" charset="0"/>
                <a:ea typeface="Montserrat" pitchFamily="34" charset="-122"/>
                <a:cs typeface="Montserrat" pitchFamily="34" charset="-120"/>
              </a:rPr>
              <a:t>(r = 0.789)</a:t>
            </a:r>
            <a:r>
              <a:rPr lang="en-US" sz="1300" dirty="0">
                <a:solidFill>
                  <a:srgbClr val="384653"/>
                </a:solidFill>
                <a:latin typeface="Montserrat" pitchFamily="34" charset="0"/>
                <a:ea typeface="Montserrat" pitchFamily="34" charset="-122"/>
                <a:cs typeface="Montserrat" pitchFamily="34" charset="-120"/>
              </a:rPr>
              <a:t> antara tingkat pendapatan dan total belanja pelanggan. Setiap peningkatan €10.000 dalam income berkorelasi dengan peningkatan spending rata-rata €150-€200, menjadikan income sebagai prediktor utama untuk targeting kampanye.</a:t>
            </a:r>
            <a:endParaRPr lang="en-US" sz="1300" dirty="0"/>
          </a:p>
        </p:txBody>
      </p:sp>
      <p:sp>
        <p:nvSpPr>
          <p:cNvPr id="15" name="Shape 9"/>
          <p:cNvSpPr/>
          <p:nvPr/>
        </p:nvSpPr>
        <p:spPr>
          <a:xfrm>
            <a:off x="671155" y="5296614"/>
            <a:ext cx="6560106" cy="2471857"/>
          </a:xfrm>
          <a:prstGeom prst="roundRect">
            <a:avLst>
              <a:gd name="adj" fmla="val 10183"/>
            </a:avLst>
          </a:prstGeom>
          <a:solidFill>
            <a:srgbClr val="D4E9F7"/>
          </a:solidFill>
          <a:ln w="7620">
            <a:solidFill>
              <a:srgbClr val="BACFDD"/>
            </a:solidFill>
            <a:prstDash val="solid"/>
          </a:ln>
        </p:spPr>
      </p:sp>
      <p:pic>
        <p:nvPicPr>
          <p:cNvPr id="16" name="Image 4" descr="preencoded.png"/>
          <p:cNvPicPr>
            <a:picLocks noChangeAspect="1"/>
          </p:cNvPicPr>
          <p:nvPr/>
        </p:nvPicPr>
        <p:blipFill>
          <a:blip r:embed="rId8"/>
          <a:stretch>
            <a:fillRect/>
          </a:stretch>
        </p:blipFill>
        <p:spPr>
          <a:xfrm>
            <a:off x="846534" y="5471993"/>
            <a:ext cx="503396" cy="503396"/>
          </a:xfrm>
          <a:prstGeom prst="rect">
            <a:avLst/>
          </a:prstGeom>
        </p:spPr>
      </p:pic>
      <p:pic>
        <p:nvPicPr>
          <p:cNvPr id="17" name="Image 5" descr="preencoded.png"/>
          <p:cNvPicPr>
            <a:picLocks noChangeAspect="1"/>
          </p:cNvPicPr>
          <p:nvPr/>
        </p:nvPicPr>
        <p:blipFill>
          <a:blip r:embed="rId4">
            <a:extLst>
              <a:ext uri="{96DAC541-7B7A-43D3-8B79-37D633B846F1}">
                <asvg:svgBlip xmlns:asvg="http://schemas.microsoft.com/office/drawing/2016/SVG/main" r:embed="rId9"/>
              </a:ext>
            </a:extLst>
          </a:blip>
          <a:stretch>
            <a:fillRect/>
          </a:stretch>
        </p:blipFill>
        <p:spPr>
          <a:xfrm>
            <a:off x="985004" y="5610463"/>
            <a:ext cx="226457" cy="226457"/>
          </a:xfrm>
          <a:prstGeom prst="rect">
            <a:avLst/>
          </a:prstGeom>
        </p:spPr>
      </p:pic>
      <p:sp>
        <p:nvSpPr>
          <p:cNvPr id="18" name="Text 10"/>
          <p:cNvSpPr/>
          <p:nvPr/>
        </p:nvSpPr>
        <p:spPr>
          <a:xfrm>
            <a:off x="846534" y="6143149"/>
            <a:ext cx="2713672" cy="275868"/>
          </a:xfrm>
          <a:prstGeom prst="rect">
            <a:avLst/>
          </a:prstGeom>
          <a:noFill/>
          <a:ln/>
        </p:spPr>
        <p:txBody>
          <a:bodyPr wrap="none" lIns="0" tIns="0" rIns="0" bIns="0" rtlCol="0" anchor="t"/>
          <a:lstStyle/>
          <a:p>
            <a:pPr marL="0" indent="0" algn="l">
              <a:lnSpc>
                <a:spcPts val="2150"/>
              </a:lnSpc>
              <a:buNone/>
            </a:pPr>
            <a:r>
              <a:rPr lang="en-US" sz="1700" b="1" dirty="0">
                <a:solidFill>
                  <a:srgbClr val="384653"/>
                </a:solidFill>
                <a:latin typeface="Barlow Bold" pitchFamily="34" charset="0"/>
                <a:ea typeface="Barlow Bold" pitchFamily="34" charset="-122"/>
                <a:cs typeface="Barlow Bold" pitchFamily="34" charset="-120"/>
              </a:rPr>
              <a:t>Dominasi Kategori Premium</a:t>
            </a:r>
            <a:endParaRPr lang="en-US" sz="1700" dirty="0"/>
          </a:p>
        </p:txBody>
      </p:sp>
      <p:sp>
        <p:nvSpPr>
          <p:cNvPr id="19" name="Text 11"/>
          <p:cNvSpPr/>
          <p:nvPr/>
        </p:nvSpPr>
        <p:spPr>
          <a:xfrm>
            <a:off x="846534" y="6519624"/>
            <a:ext cx="6209348" cy="1073468"/>
          </a:xfrm>
          <a:prstGeom prst="rect">
            <a:avLst/>
          </a:prstGeom>
          <a:noFill/>
          <a:ln/>
        </p:spPr>
        <p:txBody>
          <a:bodyPr wrap="square" lIns="0" tIns="0" rIns="0" bIns="0" rtlCol="0" anchor="t"/>
          <a:lstStyle/>
          <a:p>
            <a:pPr marL="0" indent="0" algn="l">
              <a:lnSpc>
                <a:spcPts val="2100"/>
              </a:lnSpc>
              <a:buNone/>
            </a:pPr>
            <a:r>
              <a:rPr lang="en-US" sz="1300" b="1" dirty="0">
                <a:solidFill>
                  <a:srgbClr val="2589C9"/>
                </a:solidFill>
                <a:latin typeface="Montserrat" pitchFamily="34" charset="0"/>
                <a:ea typeface="Montserrat" pitchFamily="34" charset="-122"/>
                <a:cs typeface="Montserrat" pitchFamily="34" charset="-120"/>
              </a:rPr>
              <a:t>Wine dan Meat products menyumbang 77.8% dari total revenue €1.35 juta</a:t>
            </a:r>
            <a:r>
              <a:rPr lang="en-US" sz="1300" dirty="0">
                <a:solidFill>
                  <a:srgbClr val="384653"/>
                </a:solidFill>
                <a:latin typeface="Montserrat" pitchFamily="34" charset="0"/>
                <a:ea typeface="Montserrat" pitchFamily="34" charset="-122"/>
                <a:cs typeface="Montserrat" pitchFamily="34" charset="-120"/>
              </a:rPr>
              <a:t>. Kategori premium ini memiliki margin tertinggi dan paling diminati oleh segmen high-value customers, menjadikannya fokus strategis untuk growth dan profitabilitas.</a:t>
            </a:r>
            <a:endParaRPr lang="en-US" sz="1300" dirty="0"/>
          </a:p>
        </p:txBody>
      </p:sp>
      <p:sp>
        <p:nvSpPr>
          <p:cNvPr id="20" name="Shape 12"/>
          <p:cNvSpPr/>
          <p:nvPr/>
        </p:nvSpPr>
        <p:spPr>
          <a:xfrm>
            <a:off x="7399020" y="5296614"/>
            <a:ext cx="6560225" cy="2471857"/>
          </a:xfrm>
          <a:prstGeom prst="roundRect">
            <a:avLst>
              <a:gd name="adj" fmla="val 10183"/>
            </a:avLst>
          </a:prstGeom>
          <a:solidFill>
            <a:srgbClr val="D4E9F7"/>
          </a:solidFill>
          <a:ln w="7620">
            <a:solidFill>
              <a:srgbClr val="BACFDD"/>
            </a:solidFill>
            <a:prstDash val="solid"/>
          </a:ln>
        </p:spPr>
      </p:sp>
      <p:pic>
        <p:nvPicPr>
          <p:cNvPr id="21" name="Image 6" descr="preencoded.png"/>
          <p:cNvPicPr>
            <a:picLocks noChangeAspect="1"/>
          </p:cNvPicPr>
          <p:nvPr/>
        </p:nvPicPr>
        <p:blipFill>
          <a:blip r:embed="rId10"/>
          <a:stretch>
            <a:fillRect/>
          </a:stretch>
        </p:blipFill>
        <p:spPr>
          <a:xfrm>
            <a:off x="7574399" y="5471993"/>
            <a:ext cx="503396" cy="503396"/>
          </a:xfrm>
          <a:prstGeom prst="rect">
            <a:avLst/>
          </a:prstGeom>
        </p:spPr>
      </p:pic>
      <p:pic>
        <p:nvPicPr>
          <p:cNvPr id="22" name="Image 7" descr="preencoded.png"/>
          <p:cNvPicPr>
            <a:picLocks noChangeAspect="1"/>
          </p:cNvPicPr>
          <p:nvPr/>
        </p:nvPicPr>
        <p:blipFill>
          <a:blip r:embed="rId4">
            <a:extLst>
              <a:ext uri="{96DAC541-7B7A-43D3-8B79-37D633B846F1}">
                <asvg:svgBlip xmlns:asvg="http://schemas.microsoft.com/office/drawing/2016/SVG/main" r:embed="rId11"/>
              </a:ext>
            </a:extLst>
          </a:blip>
          <a:stretch>
            <a:fillRect/>
          </a:stretch>
        </p:blipFill>
        <p:spPr>
          <a:xfrm>
            <a:off x="7712869" y="5610463"/>
            <a:ext cx="226457" cy="226457"/>
          </a:xfrm>
          <a:prstGeom prst="rect">
            <a:avLst/>
          </a:prstGeom>
        </p:spPr>
      </p:pic>
      <p:sp>
        <p:nvSpPr>
          <p:cNvPr id="23" name="Text 13"/>
          <p:cNvSpPr/>
          <p:nvPr/>
        </p:nvSpPr>
        <p:spPr>
          <a:xfrm>
            <a:off x="7574399" y="6143149"/>
            <a:ext cx="2207895" cy="275868"/>
          </a:xfrm>
          <a:prstGeom prst="rect">
            <a:avLst/>
          </a:prstGeom>
          <a:noFill/>
          <a:ln/>
        </p:spPr>
        <p:txBody>
          <a:bodyPr wrap="none" lIns="0" tIns="0" rIns="0" bIns="0" rtlCol="0" anchor="t"/>
          <a:lstStyle/>
          <a:p>
            <a:pPr marL="0" indent="0" algn="l">
              <a:lnSpc>
                <a:spcPts val="2150"/>
              </a:lnSpc>
              <a:buNone/>
            </a:pPr>
            <a:r>
              <a:rPr lang="en-US" sz="1700" b="1" dirty="0">
                <a:solidFill>
                  <a:srgbClr val="384653"/>
                </a:solidFill>
                <a:latin typeface="Barlow Bold" pitchFamily="34" charset="0"/>
                <a:ea typeface="Barlow Bold" pitchFamily="34" charset="-122"/>
                <a:cs typeface="Barlow Bold" pitchFamily="34" charset="-120"/>
              </a:rPr>
              <a:t>Efektivitas Kampanye</a:t>
            </a:r>
            <a:endParaRPr lang="en-US" sz="1700" dirty="0"/>
          </a:p>
        </p:txBody>
      </p:sp>
      <p:sp>
        <p:nvSpPr>
          <p:cNvPr id="24" name="Text 14"/>
          <p:cNvSpPr/>
          <p:nvPr/>
        </p:nvSpPr>
        <p:spPr>
          <a:xfrm>
            <a:off x="7574399" y="6519624"/>
            <a:ext cx="6209467" cy="1073468"/>
          </a:xfrm>
          <a:prstGeom prst="rect">
            <a:avLst/>
          </a:prstGeom>
          <a:noFill/>
          <a:ln/>
        </p:spPr>
        <p:txBody>
          <a:bodyPr wrap="square" lIns="0" tIns="0" rIns="0" bIns="0" rtlCol="0" anchor="t"/>
          <a:lstStyle/>
          <a:p>
            <a:pPr marL="0" indent="0" algn="l">
              <a:lnSpc>
                <a:spcPts val="2100"/>
              </a:lnSpc>
              <a:buNone/>
            </a:pPr>
            <a:r>
              <a:rPr lang="en-US" sz="1300" dirty="0">
                <a:solidFill>
                  <a:srgbClr val="384653"/>
                </a:solidFill>
                <a:latin typeface="Montserrat" pitchFamily="34" charset="0"/>
                <a:ea typeface="Montserrat" pitchFamily="34" charset="-122"/>
                <a:cs typeface="Montserrat" pitchFamily="34" charset="-120"/>
              </a:rPr>
              <a:t>Kampanye 5 menunjukkan performa terbaik dengan average spending </a:t>
            </a:r>
            <a:r>
              <a:rPr lang="en-US" sz="1300" b="1" dirty="0">
                <a:solidFill>
                  <a:srgbClr val="384653"/>
                </a:solidFill>
                <a:latin typeface="Montserrat" pitchFamily="34" charset="0"/>
                <a:ea typeface="Montserrat" pitchFamily="34" charset="-122"/>
                <a:cs typeface="Montserrat" pitchFamily="34" charset="-120"/>
              </a:rPr>
              <a:t>€1.617 per responder</a:t>
            </a:r>
            <a:r>
              <a:rPr lang="en-US" sz="1300" dirty="0">
                <a:solidFill>
                  <a:srgbClr val="384653"/>
                </a:solidFill>
                <a:latin typeface="Montserrat" pitchFamily="34" charset="0"/>
                <a:ea typeface="Montserrat" pitchFamily="34" charset="-122"/>
                <a:cs typeface="Montserrat" pitchFamily="34" charset="-120"/>
              </a:rPr>
              <a:t> dan ROI tertinggi. Sementara itu, Kampanye 2 dan Last Campaign memerlukan evaluasi menyeluruh dan perbaikan strategi targeting serta messaging untuk meningkatkan conversion rate.</a:t>
            </a:r>
            <a:endParaRPr lang="en-US" sz="13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540187" y="371356"/>
            <a:ext cx="3649147" cy="444222"/>
          </a:xfrm>
          <a:prstGeom prst="rect">
            <a:avLst/>
          </a:prstGeom>
          <a:noFill/>
          <a:ln/>
        </p:spPr>
        <p:txBody>
          <a:bodyPr wrap="none" lIns="0" tIns="0" rIns="0" bIns="0" rtlCol="0" anchor="t"/>
          <a:lstStyle/>
          <a:p>
            <a:pPr marL="0" indent="0" algn="l">
              <a:lnSpc>
                <a:spcPts val="3450"/>
              </a:lnSpc>
              <a:buNone/>
            </a:pPr>
            <a:r>
              <a:rPr lang="en-US" sz="2750" b="1" dirty="0">
                <a:solidFill>
                  <a:srgbClr val="2E3C4E"/>
                </a:solidFill>
                <a:latin typeface="Barlow Bold" pitchFamily="34" charset="0"/>
                <a:ea typeface="Barlow Bold" pitchFamily="34" charset="-122"/>
                <a:cs typeface="Barlow Bold" pitchFamily="34" charset="-120"/>
              </a:rPr>
              <a:t>Rekomendasi Strategis</a:t>
            </a:r>
            <a:endParaRPr lang="en-US" sz="2750" dirty="0"/>
          </a:p>
        </p:txBody>
      </p:sp>
      <p:sp>
        <p:nvSpPr>
          <p:cNvPr id="3" name="Text 1"/>
          <p:cNvSpPr/>
          <p:nvPr/>
        </p:nvSpPr>
        <p:spPr>
          <a:xfrm>
            <a:off x="540187" y="869513"/>
            <a:ext cx="4646771" cy="355402"/>
          </a:xfrm>
          <a:prstGeom prst="rect">
            <a:avLst/>
          </a:prstGeom>
          <a:noFill/>
          <a:ln/>
        </p:spPr>
        <p:txBody>
          <a:bodyPr wrap="none" lIns="0" tIns="0" rIns="0" bIns="0" rtlCol="0" anchor="t"/>
          <a:lstStyle/>
          <a:p>
            <a:pPr marL="0" indent="0" algn="l">
              <a:lnSpc>
                <a:spcPts val="2750"/>
              </a:lnSpc>
              <a:buNone/>
            </a:pPr>
            <a:r>
              <a:rPr lang="en-US" sz="2200" b="1" dirty="0">
                <a:solidFill>
                  <a:srgbClr val="2E3C4E"/>
                </a:solidFill>
                <a:latin typeface="Barlow Bold" pitchFamily="34" charset="0"/>
                <a:ea typeface="Barlow Bold" pitchFamily="34" charset="-122"/>
                <a:cs typeface="Barlow Bold" pitchFamily="34" charset="-120"/>
              </a:rPr>
              <a:t>Action Plan untuk Optimalisasi Bisnis</a:t>
            </a:r>
            <a:endParaRPr lang="en-US" sz="2200" dirty="0"/>
          </a:p>
        </p:txBody>
      </p:sp>
      <p:sp>
        <p:nvSpPr>
          <p:cNvPr id="4" name="Text 2"/>
          <p:cNvSpPr/>
          <p:nvPr/>
        </p:nvSpPr>
        <p:spPr>
          <a:xfrm>
            <a:off x="540187" y="1427440"/>
            <a:ext cx="13550027" cy="431959"/>
          </a:xfrm>
          <a:prstGeom prst="rect">
            <a:avLst/>
          </a:prstGeom>
          <a:noFill/>
          <a:ln/>
        </p:spPr>
        <p:txBody>
          <a:bodyPr wrap="square" lIns="0" tIns="0" rIns="0" bIns="0" rtlCol="0" anchor="t"/>
          <a:lstStyle/>
          <a:p>
            <a:pPr marL="0" indent="0" algn="l">
              <a:lnSpc>
                <a:spcPts val="1700"/>
              </a:lnSpc>
              <a:buNone/>
            </a:pPr>
            <a:r>
              <a:rPr lang="en-US" sz="1050" dirty="0">
                <a:solidFill>
                  <a:srgbClr val="384653"/>
                </a:solidFill>
                <a:latin typeface="Montserrat" pitchFamily="34" charset="0"/>
                <a:ea typeface="Montserrat" pitchFamily="34" charset="-122"/>
                <a:cs typeface="Montserrat" pitchFamily="34" charset="-120"/>
              </a:rPr>
              <a:t>Berdasarkan temuan analisis, berikut adalah rekomendasi actionable untuk memaksimalkan revenue dengan fokus pada 20% pelanggan dan 2 kategori produk yang menyumbang hampir 80% pendapatan.</a:t>
            </a:r>
            <a:endParaRPr lang="en-US" sz="1050" dirty="0"/>
          </a:p>
        </p:txBody>
      </p:sp>
      <p:sp>
        <p:nvSpPr>
          <p:cNvPr id="5" name="Shape 3"/>
          <p:cNvSpPr/>
          <p:nvPr/>
        </p:nvSpPr>
        <p:spPr>
          <a:xfrm>
            <a:off x="742712" y="2348865"/>
            <a:ext cx="6504861" cy="135017"/>
          </a:xfrm>
          <a:prstGeom prst="roundRect">
            <a:avLst>
              <a:gd name="adj" fmla="val 150050"/>
            </a:avLst>
          </a:prstGeom>
          <a:solidFill>
            <a:srgbClr val="D4E9F7"/>
          </a:solidFill>
          <a:ln w="7620">
            <a:solidFill>
              <a:srgbClr val="BACFDD"/>
            </a:solidFill>
            <a:prstDash val="solid"/>
          </a:ln>
        </p:spPr>
      </p:sp>
      <p:sp>
        <p:nvSpPr>
          <p:cNvPr id="6" name="Shape 4"/>
          <p:cNvSpPr/>
          <p:nvPr/>
        </p:nvSpPr>
        <p:spPr>
          <a:xfrm>
            <a:off x="540187" y="2213789"/>
            <a:ext cx="405170" cy="405170"/>
          </a:xfrm>
          <a:prstGeom prst="roundRect">
            <a:avLst>
              <a:gd name="adj" fmla="val 112842"/>
            </a:avLst>
          </a:prstGeom>
          <a:solidFill>
            <a:srgbClr val="D4E9F7"/>
          </a:solidFill>
          <a:ln w="7620">
            <a:solidFill>
              <a:srgbClr val="BACFDD"/>
            </a:solidFill>
            <a:prstDash val="solid"/>
          </a:ln>
        </p:spPr>
      </p:sp>
      <p:pic>
        <p:nvPicPr>
          <p:cNvPr id="7"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1509" y="2315111"/>
            <a:ext cx="202525" cy="202525"/>
          </a:xfrm>
          <a:prstGeom prst="rect">
            <a:avLst/>
          </a:prstGeom>
        </p:spPr>
      </p:pic>
      <p:sp>
        <p:nvSpPr>
          <p:cNvPr id="8" name="Text 5"/>
          <p:cNvSpPr/>
          <p:nvPr/>
        </p:nvSpPr>
        <p:spPr>
          <a:xfrm>
            <a:off x="675203" y="2754035"/>
            <a:ext cx="4571643" cy="222171"/>
          </a:xfrm>
          <a:prstGeom prst="rect">
            <a:avLst/>
          </a:prstGeom>
          <a:noFill/>
          <a:ln/>
        </p:spPr>
        <p:txBody>
          <a:bodyPr wrap="none" lIns="0" tIns="0" rIns="0" bIns="0" rtlCol="0" anchor="t"/>
          <a:lstStyle/>
          <a:p>
            <a:pPr marL="0" indent="0" algn="l">
              <a:lnSpc>
                <a:spcPts val="1700"/>
              </a:lnSpc>
              <a:buNone/>
            </a:pPr>
            <a:r>
              <a:rPr lang="en-US" sz="1350" b="1" dirty="0">
                <a:solidFill>
                  <a:srgbClr val="384653"/>
                </a:solidFill>
                <a:latin typeface="Barlow Bold" pitchFamily="34" charset="0"/>
                <a:ea typeface="Barlow Bold" pitchFamily="34" charset="-122"/>
                <a:cs typeface="Barlow Bold" pitchFamily="34" charset="-120"/>
              </a:rPr>
              <a:t>Strategi 1: Segmentasi &amp; Targeting Pemasaran yang Tajam</a:t>
            </a:r>
            <a:endParaRPr lang="en-US" sz="1350" dirty="0"/>
          </a:p>
        </p:txBody>
      </p:sp>
      <p:sp>
        <p:nvSpPr>
          <p:cNvPr id="9" name="Text 6"/>
          <p:cNvSpPr/>
          <p:nvPr/>
        </p:nvSpPr>
        <p:spPr>
          <a:xfrm>
            <a:off x="675203" y="3057168"/>
            <a:ext cx="6437471" cy="215979"/>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384653"/>
                </a:solidFill>
                <a:latin typeface="Montserrat" pitchFamily="34" charset="0"/>
                <a:ea typeface="Montserrat" pitchFamily="34" charset="-122"/>
                <a:cs typeface="Montserrat" pitchFamily="34" charset="-120"/>
              </a:rPr>
              <a:t>Fokuskan </a:t>
            </a:r>
            <a:r>
              <a:rPr lang="en-US" sz="1050" b="1" dirty="0">
                <a:solidFill>
                  <a:srgbClr val="384653"/>
                </a:solidFill>
                <a:latin typeface="Montserrat" pitchFamily="34" charset="0"/>
                <a:ea typeface="Montserrat" pitchFamily="34" charset="-122"/>
                <a:cs typeface="Montserrat" pitchFamily="34" charset="-120"/>
              </a:rPr>
              <a:t>80-90% sumber daya pemasaran</a:t>
            </a:r>
            <a:r>
              <a:rPr lang="en-US" sz="1050" dirty="0">
                <a:solidFill>
                  <a:srgbClr val="384653"/>
                </a:solidFill>
                <a:latin typeface="Montserrat" pitchFamily="34" charset="0"/>
                <a:ea typeface="Montserrat" pitchFamily="34" charset="-122"/>
                <a:cs typeface="Montserrat" pitchFamily="34" charset="-120"/>
              </a:rPr>
              <a:t> pada segmen:</a:t>
            </a:r>
            <a:endParaRPr lang="en-US" sz="1050" dirty="0"/>
          </a:p>
        </p:txBody>
      </p:sp>
      <p:sp>
        <p:nvSpPr>
          <p:cNvPr id="10" name="Text 7"/>
          <p:cNvSpPr/>
          <p:nvPr/>
        </p:nvSpPr>
        <p:spPr>
          <a:xfrm>
            <a:off x="675203" y="3320415"/>
            <a:ext cx="6437471" cy="215979"/>
          </a:xfrm>
          <a:prstGeom prst="rect">
            <a:avLst/>
          </a:prstGeom>
          <a:noFill/>
          <a:ln/>
        </p:spPr>
        <p:txBody>
          <a:bodyPr wrap="none" lIns="0" tIns="0" rIns="0" bIns="0" rtlCol="0" anchor="t"/>
          <a:lstStyle/>
          <a:p>
            <a:pPr marL="685800" lvl="1" indent="-342900" algn="l">
              <a:lnSpc>
                <a:spcPts val="1700"/>
              </a:lnSpc>
              <a:buSzPct val="100000"/>
              <a:buChar char="•"/>
            </a:pPr>
            <a:r>
              <a:rPr lang="en-US" sz="1050" dirty="0">
                <a:solidFill>
                  <a:srgbClr val="384653"/>
                </a:solidFill>
                <a:latin typeface="Montserrat" pitchFamily="34" charset="0"/>
                <a:ea typeface="Montserrat" pitchFamily="34" charset="-122"/>
                <a:cs typeface="Montserrat" pitchFamily="34" charset="-120"/>
              </a:rPr>
              <a:t>Usia </a:t>
            </a:r>
            <a:r>
              <a:rPr lang="en-US" sz="1050" b="1" dirty="0">
                <a:solidFill>
                  <a:srgbClr val="384653"/>
                </a:solidFill>
                <a:latin typeface="Montserrat" pitchFamily="34" charset="0"/>
                <a:ea typeface="Montserrat" pitchFamily="34" charset="-122"/>
                <a:cs typeface="Montserrat" pitchFamily="34" charset="-120"/>
              </a:rPr>
              <a:t>40-69 tahun</a:t>
            </a:r>
            <a:r>
              <a:rPr lang="en-US" sz="1050" dirty="0">
                <a:solidFill>
                  <a:srgbClr val="384653"/>
                </a:solidFill>
                <a:latin typeface="Montserrat" pitchFamily="34" charset="0"/>
                <a:ea typeface="Montserrat" pitchFamily="34" charset="-122"/>
                <a:cs typeface="Montserrat" pitchFamily="34" charset="-120"/>
              </a:rPr>
              <a:t> (prioritas </a:t>
            </a:r>
            <a:r>
              <a:rPr lang="en-US" sz="1050" b="1" dirty="0">
                <a:solidFill>
                  <a:srgbClr val="384653"/>
                </a:solidFill>
                <a:latin typeface="Montserrat" pitchFamily="34" charset="0"/>
                <a:ea typeface="Montserrat" pitchFamily="34" charset="-122"/>
                <a:cs typeface="Montserrat" pitchFamily="34" charset="-120"/>
              </a:rPr>
              <a:t>50-59 tahun</a:t>
            </a:r>
            <a:r>
              <a:rPr lang="en-US" sz="1050" dirty="0">
                <a:solidFill>
                  <a:srgbClr val="384653"/>
                </a:solidFill>
                <a:latin typeface="Montserrat" pitchFamily="34" charset="0"/>
                <a:ea typeface="Montserrat" pitchFamily="34" charset="-122"/>
                <a:cs typeface="Montserrat" pitchFamily="34" charset="-120"/>
              </a:rPr>
              <a:t>)</a:t>
            </a:r>
            <a:endParaRPr lang="en-US" sz="1050" dirty="0"/>
          </a:p>
        </p:txBody>
      </p:sp>
      <p:sp>
        <p:nvSpPr>
          <p:cNvPr id="11" name="Text 8"/>
          <p:cNvSpPr/>
          <p:nvPr/>
        </p:nvSpPr>
        <p:spPr>
          <a:xfrm>
            <a:off x="675203" y="3583662"/>
            <a:ext cx="6437471" cy="215979"/>
          </a:xfrm>
          <a:prstGeom prst="rect">
            <a:avLst/>
          </a:prstGeom>
          <a:noFill/>
          <a:ln/>
        </p:spPr>
        <p:txBody>
          <a:bodyPr wrap="none" lIns="0" tIns="0" rIns="0" bIns="0" rtlCol="0" anchor="t"/>
          <a:lstStyle/>
          <a:p>
            <a:pPr marL="685800" lvl="1" indent="-342900" algn="l">
              <a:lnSpc>
                <a:spcPts val="1700"/>
              </a:lnSpc>
              <a:buSzPct val="100000"/>
              <a:buChar char="•"/>
            </a:pPr>
            <a:r>
              <a:rPr lang="en-US" sz="1050" dirty="0">
                <a:solidFill>
                  <a:srgbClr val="384653"/>
                </a:solidFill>
                <a:latin typeface="Montserrat" pitchFamily="34" charset="0"/>
                <a:ea typeface="Montserrat" pitchFamily="34" charset="-122"/>
                <a:cs typeface="Montserrat" pitchFamily="34" charset="-120"/>
              </a:rPr>
              <a:t>Berpendidikan tinggi (Sarjana &amp; PhD)</a:t>
            </a:r>
            <a:endParaRPr lang="en-US" sz="1050" dirty="0"/>
          </a:p>
        </p:txBody>
      </p:sp>
      <p:sp>
        <p:nvSpPr>
          <p:cNvPr id="12" name="Text 9"/>
          <p:cNvSpPr/>
          <p:nvPr/>
        </p:nvSpPr>
        <p:spPr>
          <a:xfrm>
            <a:off x="675203" y="3846909"/>
            <a:ext cx="6437471" cy="215979"/>
          </a:xfrm>
          <a:prstGeom prst="rect">
            <a:avLst/>
          </a:prstGeom>
          <a:noFill/>
          <a:ln/>
        </p:spPr>
        <p:txBody>
          <a:bodyPr wrap="none" lIns="0" tIns="0" rIns="0" bIns="0" rtlCol="0" anchor="t"/>
          <a:lstStyle/>
          <a:p>
            <a:pPr marL="685800" lvl="1" indent="-342900" algn="l">
              <a:lnSpc>
                <a:spcPts val="1700"/>
              </a:lnSpc>
              <a:buSzPct val="100000"/>
              <a:buChar char="•"/>
            </a:pPr>
            <a:r>
              <a:rPr lang="en-US" sz="1050" dirty="0">
                <a:solidFill>
                  <a:srgbClr val="384653"/>
                </a:solidFill>
                <a:latin typeface="Montserrat" pitchFamily="34" charset="0"/>
                <a:ea typeface="Montserrat" pitchFamily="34" charset="-122"/>
                <a:cs typeface="Montserrat" pitchFamily="34" charset="-120"/>
              </a:rPr>
              <a:t>Sudah menikah/tinggal bersama</a:t>
            </a:r>
            <a:endParaRPr lang="en-US" sz="1050" dirty="0"/>
          </a:p>
        </p:txBody>
      </p:sp>
      <p:sp>
        <p:nvSpPr>
          <p:cNvPr id="13" name="Text 10"/>
          <p:cNvSpPr/>
          <p:nvPr/>
        </p:nvSpPr>
        <p:spPr>
          <a:xfrm>
            <a:off x="675203" y="4110157"/>
            <a:ext cx="6437471" cy="215979"/>
          </a:xfrm>
          <a:prstGeom prst="rect">
            <a:avLst/>
          </a:prstGeom>
          <a:noFill/>
          <a:ln/>
        </p:spPr>
        <p:txBody>
          <a:bodyPr wrap="none" lIns="0" tIns="0" rIns="0" bIns="0" rtlCol="0" anchor="t"/>
          <a:lstStyle/>
          <a:p>
            <a:pPr marL="685800" lvl="1" indent="-342900" algn="l">
              <a:lnSpc>
                <a:spcPts val="1700"/>
              </a:lnSpc>
              <a:buSzPct val="100000"/>
              <a:buChar char="•"/>
            </a:pPr>
            <a:r>
              <a:rPr lang="en-US" sz="1050" dirty="0">
                <a:solidFill>
                  <a:srgbClr val="384653"/>
                </a:solidFill>
                <a:latin typeface="Montserrat" pitchFamily="34" charset="0"/>
                <a:ea typeface="Montserrat" pitchFamily="34" charset="-122"/>
                <a:cs typeface="Montserrat" pitchFamily="34" charset="-120"/>
              </a:rPr>
              <a:t>Pendapatan tahunan </a:t>
            </a:r>
            <a:r>
              <a:rPr lang="en-US" sz="1050" b="1" dirty="0">
                <a:solidFill>
                  <a:srgbClr val="384653"/>
                </a:solidFill>
                <a:latin typeface="Montserrat" pitchFamily="34" charset="0"/>
                <a:ea typeface="Montserrat" pitchFamily="34" charset="-122"/>
                <a:cs typeface="Montserrat" pitchFamily="34" charset="-120"/>
              </a:rPr>
              <a:t>≥ €60.000</a:t>
            </a:r>
            <a:endParaRPr lang="en-US" sz="1050" dirty="0"/>
          </a:p>
        </p:txBody>
      </p:sp>
      <p:sp>
        <p:nvSpPr>
          <p:cNvPr id="14" name="Text 11"/>
          <p:cNvSpPr/>
          <p:nvPr/>
        </p:nvSpPr>
        <p:spPr>
          <a:xfrm>
            <a:off x="675203" y="4373404"/>
            <a:ext cx="6437471" cy="431959"/>
          </a:xfrm>
          <a:prstGeom prst="rect">
            <a:avLst/>
          </a:prstGeom>
          <a:noFill/>
          <a:ln/>
        </p:spPr>
        <p:txBody>
          <a:bodyPr wrap="square" lIns="0" tIns="0" rIns="0" bIns="0" rtlCol="0" anchor="t"/>
          <a:lstStyle/>
          <a:p>
            <a:pPr marL="342900" indent="-342900" algn="l">
              <a:lnSpc>
                <a:spcPts val="1700"/>
              </a:lnSpc>
              <a:buSzPct val="100000"/>
              <a:buChar char="•"/>
            </a:pPr>
            <a:r>
              <a:rPr lang="en-US" sz="1050" dirty="0">
                <a:solidFill>
                  <a:srgbClr val="384653"/>
                </a:solidFill>
                <a:latin typeface="Montserrat" pitchFamily="34" charset="0"/>
                <a:ea typeface="Montserrat" pitchFamily="34" charset="-122"/>
                <a:cs typeface="Montserrat" pitchFamily="34" charset="-120"/>
              </a:rPr>
              <a:t>Hindari penargetan massal ke Gen-Z atau kelompok berpendapatan rendah karena kontribusinya sangat kecil terhadap profit</a:t>
            </a:r>
            <a:endParaRPr lang="en-US" sz="1050" dirty="0"/>
          </a:p>
        </p:txBody>
      </p:sp>
      <p:sp>
        <p:nvSpPr>
          <p:cNvPr id="15" name="Shape 12"/>
          <p:cNvSpPr/>
          <p:nvPr/>
        </p:nvSpPr>
        <p:spPr>
          <a:xfrm>
            <a:off x="7585234" y="2146340"/>
            <a:ext cx="6504861" cy="135017"/>
          </a:xfrm>
          <a:prstGeom prst="roundRect">
            <a:avLst>
              <a:gd name="adj" fmla="val 150050"/>
            </a:avLst>
          </a:prstGeom>
          <a:solidFill>
            <a:srgbClr val="D4E9F7"/>
          </a:solidFill>
          <a:ln w="7620">
            <a:solidFill>
              <a:srgbClr val="BACFDD"/>
            </a:solidFill>
            <a:prstDash val="solid"/>
          </a:ln>
        </p:spPr>
      </p:sp>
      <p:sp>
        <p:nvSpPr>
          <p:cNvPr id="16" name="Shape 13"/>
          <p:cNvSpPr/>
          <p:nvPr/>
        </p:nvSpPr>
        <p:spPr>
          <a:xfrm>
            <a:off x="7382708" y="2011263"/>
            <a:ext cx="405170" cy="405170"/>
          </a:xfrm>
          <a:prstGeom prst="roundRect">
            <a:avLst>
              <a:gd name="adj" fmla="val 112842"/>
            </a:avLst>
          </a:prstGeom>
          <a:solidFill>
            <a:srgbClr val="D4E9F7"/>
          </a:solidFill>
          <a:ln w="7620">
            <a:solidFill>
              <a:srgbClr val="BACFDD"/>
            </a:solidFill>
            <a:prstDash val="solid"/>
          </a:ln>
        </p:spPr>
      </p:sp>
      <p:pic>
        <p:nvPicPr>
          <p:cNvPr id="17" name="Image 1" descr="preencoded.png"/>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7484031" y="2112585"/>
            <a:ext cx="202525" cy="202525"/>
          </a:xfrm>
          <a:prstGeom prst="rect">
            <a:avLst/>
          </a:prstGeom>
        </p:spPr>
      </p:pic>
      <p:sp>
        <p:nvSpPr>
          <p:cNvPr id="18" name="Text 14"/>
          <p:cNvSpPr/>
          <p:nvPr/>
        </p:nvSpPr>
        <p:spPr>
          <a:xfrm>
            <a:off x="7517725" y="2551509"/>
            <a:ext cx="3181469" cy="222171"/>
          </a:xfrm>
          <a:prstGeom prst="rect">
            <a:avLst/>
          </a:prstGeom>
          <a:noFill/>
          <a:ln/>
        </p:spPr>
        <p:txBody>
          <a:bodyPr wrap="none" lIns="0" tIns="0" rIns="0" bIns="0" rtlCol="0" anchor="t"/>
          <a:lstStyle/>
          <a:p>
            <a:pPr marL="0" indent="0" algn="l">
              <a:lnSpc>
                <a:spcPts val="1700"/>
              </a:lnSpc>
              <a:buNone/>
            </a:pPr>
            <a:r>
              <a:rPr lang="en-US" sz="1350" b="1" dirty="0">
                <a:solidFill>
                  <a:srgbClr val="384653"/>
                </a:solidFill>
                <a:latin typeface="Barlow Bold" pitchFamily="34" charset="0"/>
                <a:ea typeface="Barlow Bold" pitchFamily="34" charset="-122"/>
                <a:cs typeface="Barlow Bold" pitchFamily="34" charset="-120"/>
              </a:rPr>
              <a:t>Strategi 2: Optimalkan Portofolio Produk</a:t>
            </a:r>
            <a:endParaRPr lang="en-US" sz="1350" dirty="0"/>
          </a:p>
        </p:txBody>
      </p:sp>
      <p:sp>
        <p:nvSpPr>
          <p:cNvPr id="19" name="Text 15"/>
          <p:cNvSpPr/>
          <p:nvPr/>
        </p:nvSpPr>
        <p:spPr>
          <a:xfrm>
            <a:off x="7517725" y="2854643"/>
            <a:ext cx="6437471" cy="431959"/>
          </a:xfrm>
          <a:prstGeom prst="rect">
            <a:avLst/>
          </a:prstGeom>
          <a:noFill/>
          <a:ln/>
        </p:spPr>
        <p:txBody>
          <a:bodyPr wrap="square" lIns="0" tIns="0" rIns="0" bIns="0" rtlCol="0" anchor="t"/>
          <a:lstStyle/>
          <a:p>
            <a:pPr marL="0" indent="0" algn="l">
              <a:lnSpc>
                <a:spcPts val="1700"/>
              </a:lnSpc>
              <a:buNone/>
            </a:pPr>
            <a:r>
              <a:rPr lang="en-US" sz="1050" dirty="0">
                <a:solidFill>
                  <a:srgbClr val="384653"/>
                </a:solidFill>
                <a:latin typeface="Montserrat" pitchFamily="34" charset="0"/>
                <a:ea typeface="Montserrat" pitchFamily="34" charset="-122"/>
                <a:cs typeface="Montserrat" pitchFamily="34" charset="-120"/>
              </a:rPr>
              <a:t>Supermarket ini pada dasarnya adalah </a:t>
            </a:r>
            <a:r>
              <a:rPr lang="en-US" sz="1050" b="1" dirty="0">
                <a:solidFill>
                  <a:srgbClr val="384653"/>
                </a:solidFill>
                <a:latin typeface="Montserrat" pitchFamily="34" charset="0"/>
                <a:ea typeface="Montserrat" pitchFamily="34" charset="-122"/>
                <a:cs typeface="Montserrat" pitchFamily="34" charset="-120"/>
              </a:rPr>
              <a:t>spesialis Wine &amp; Premium Meat</a:t>
            </a:r>
            <a:r>
              <a:rPr lang="en-US" sz="1050" dirty="0">
                <a:solidFill>
                  <a:srgbClr val="384653"/>
                </a:solidFill>
                <a:latin typeface="Montserrat" pitchFamily="34" charset="0"/>
                <a:ea typeface="Montserrat" pitchFamily="34" charset="-122"/>
                <a:cs typeface="Montserrat" pitchFamily="34" charset="-120"/>
              </a:rPr>
              <a:t> yang disamarkan sebagai supermarket umum.</a:t>
            </a:r>
            <a:endParaRPr lang="en-US" sz="1050" dirty="0"/>
          </a:p>
        </p:txBody>
      </p:sp>
      <p:sp>
        <p:nvSpPr>
          <p:cNvPr id="20" name="Text 16"/>
          <p:cNvSpPr/>
          <p:nvPr/>
        </p:nvSpPr>
        <p:spPr>
          <a:xfrm>
            <a:off x="7517725" y="3367564"/>
            <a:ext cx="6437471" cy="431959"/>
          </a:xfrm>
          <a:prstGeom prst="rect">
            <a:avLst/>
          </a:prstGeom>
          <a:noFill/>
          <a:ln/>
        </p:spPr>
        <p:txBody>
          <a:bodyPr wrap="square" lIns="0" tIns="0" rIns="0" bIns="0" rtlCol="0" anchor="t"/>
          <a:lstStyle/>
          <a:p>
            <a:pPr marL="342900" indent="-342900" algn="l">
              <a:lnSpc>
                <a:spcPts val="1700"/>
              </a:lnSpc>
              <a:buSzPct val="100000"/>
              <a:buChar char="•"/>
            </a:pPr>
            <a:r>
              <a:rPr lang="en-US" sz="1050" dirty="0">
                <a:solidFill>
                  <a:srgbClr val="384653"/>
                </a:solidFill>
                <a:latin typeface="Montserrat" pitchFamily="34" charset="0"/>
                <a:ea typeface="Montserrat" pitchFamily="34" charset="-122"/>
                <a:cs typeface="Montserrat" pitchFamily="34" charset="-120"/>
              </a:rPr>
              <a:t>Alokasikan </a:t>
            </a:r>
            <a:r>
              <a:rPr lang="en-US" sz="1050" b="1" dirty="0">
                <a:solidFill>
                  <a:srgbClr val="384653"/>
                </a:solidFill>
                <a:latin typeface="Montserrat" pitchFamily="34" charset="0"/>
                <a:ea typeface="Montserrat" pitchFamily="34" charset="-122"/>
                <a:cs typeface="Montserrat" pitchFamily="34" charset="-120"/>
              </a:rPr>
              <a:t>80-90% ruang display, stok, promosi, dan budget pengadaan</a:t>
            </a:r>
            <a:r>
              <a:rPr lang="en-US" sz="1050" dirty="0">
                <a:solidFill>
                  <a:srgbClr val="384653"/>
                </a:solidFill>
                <a:latin typeface="Montserrat" pitchFamily="34" charset="0"/>
                <a:ea typeface="Montserrat" pitchFamily="34" charset="-122"/>
                <a:cs typeface="Montserrat" pitchFamily="34" charset="-120"/>
              </a:rPr>
              <a:t> untuk kategori Wine dan Daging Premium</a:t>
            </a:r>
            <a:endParaRPr lang="en-US" sz="1050" dirty="0"/>
          </a:p>
        </p:txBody>
      </p:sp>
      <p:sp>
        <p:nvSpPr>
          <p:cNvPr id="21" name="Text 17"/>
          <p:cNvSpPr/>
          <p:nvPr/>
        </p:nvSpPr>
        <p:spPr>
          <a:xfrm>
            <a:off x="7517725" y="3846790"/>
            <a:ext cx="6437471" cy="431959"/>
          </a:xfrm>
          <a:prstGeom prst="rect">
            <a:avLst/>
          </a:prstGeom>
          <a:noFill/>
          <a:ln/>
        </p:spPr>
        <p:txBody>
          <a:bodyPr wrap="square" lIns="0" tIns="0" rIns="0" bIns="0" rtlCol="0" anchor="t"/>
          <a:lstStyle/>
          <a:p>
            <a:pPr marL="342900" indent="-342900" algn="l">
              <a:lnSpc>
                <a:spcPts val="1700"/>
              </a:lnSpc>
              <a:buSzPct val="100000"/>
              <a:buChar char="•"/>
            </a:pPr>
            <a:r>
              <a:rPr lang="en-US" sz="1050" dirty="0">
                <a:solidFill>
                  <a:srgbClr val="384653"/>
                </a:solidFill>
                <a:latin typeface="Montserrat" pitchFamily="34" charset="0"/>
                <a:ea typeface="Montserrat" pitchFamily="34" charset="-122"/>
                <a:cs typeface="Montserrat" pitchFamily="34" charset="-120"/>
              </a:rPr>
              <a:t>Kategori Fruits, Sweets, Fish, dan Gold hanya dipertahankan sebagai pendukung, bukan fokus utama</a:t>
            </a:r>
            <a:endParaRPr lang="en-US" sz="1050" dirty="0"/>
          </a:p>
        </p:txBody>
      </p:sp>
      <p:sp>
        <p:nvSpPr>
          <p:cNvPr id="22" name="Shape 18"/>
          <p:cNvSpPr/>
          <p:nvPr/>
        </p:nvSpPr>
        <p:spPr>
          <a:xfrm>
            <a:off x="742712" y="5412938"/>
            <a:ext cx="6504861" cy="135017"/>
          </a:xfrm>
          <a:prstGeom prst="roundRect">
            <a:avLst>
              <a:gd name="adj" fmla="val 150050"/>
            </a:avLst>
          </a:prstGeom>
          <a:solidFill>
            <a:srgbClr val="D4E9F7"/>
          </a:solidFill>
          <a:ln w="7620">
            <a:solidFill>
              <a:srgbClr val="BACFDD"/>
            </a:solidFill>
            <a:prstDash val="solid"/>
          </a:ln>
        </p:spPr>
      </p:sp>
      <p:sp>
        <p:nvSpPr>
          <p:cNvPr id="23" name="Shape 19"/>
          <p:cNvSpPr/>
          <p:nvPr/>
        </p:nvSpPr>
        <p:spPr>
          <a:xfrm>
            <a:off x="540187" y="5277862"/>
            <a:ext cx="405170" cy="405170"/>
          </a:xfrm>
          <a:prstGeom prst="roundRect">
            <a:avLst>
              <a:gd name="adj" fmla="val 112842"/>
            </a:avLst>
          </a:prstGeom>
          <a:solidFill>
            <a:srgbClr val="D4E9F7"/>
          </a:solidFill>
          <a:ln w="7620">
            <a:solidFill>
              <a:srgbClr val="BACFDD"/>
            </a:solidFill>
            <a:prstDash val="solid"/>
          </a:ln>
        </p:spPr>
      </p:sp>
      <p:pic>
        <p:nvPicPr>
          <p:cNvPr id="24" name="Image 2" descr="preencoded.png"/>
          <p:cNvPicPr>
            <a:picLocks noChangeAspect="1"/>
          </p:cNvPicPr>
          <p:nvPr/>
        </p:nvPicPr>
        <p:blipFill>
          <a:blip r:embed="rId3">
            <a:extLst>
              <a:ext uri="{96DAC541-7B7A-43D3-8B79-37D633B846F1}">
                <asvg:svgBlip xmlns:asvg="http://schemas.microsoft.com/office/drawing/2016/SVG/main" r:embed="rId6"/>
              </a:ext>
            </a:extLst>
          </a:blip>
          <a:stretch>
            <a:fillRect/>
          </a:stretch>
        </p:blipFill>
        <p:spPr>
          <a:xfrm>
            <a:off x="641509" y="5379184"/>
            <a:ext cx="202525" cy="202525"/>
          </a:xfrm>
          <a:prstGeom prst="rect">
            <a:avLst/>
          </a:prstGeom>
        </p:spPr>
      </p:pic>
      <p:sp>
        <p:nvSpPr>
          <p:cNvPr id="25" name="Text 20"/>
          <p:cNvSpPr/>
          <p:nvPr/>
        </p:nvSpPr>
        <p:spPr>
          <a:xfrm>
            <a:off x="675203" y="5818108"/>
            <a:ext cx="3065740" cy="222171"/>
          </a:xfrm>
          <a:prstGeom prst="rect">
            <a:avLst/>
          </a:prstGeom>
          <a:noFill/>
          <a:ln/>
        </p:spPr>
        <p:txBody>
          <a:bodyPr wrap="none" lIns="0" tIns="0" rIns="0" bIns="0" rtlCol="0" anchor="t"/>
          <a:lstStyle/>
          <a:p>
            <a:pPr marL="0" indent="0" algn="l">
              <a:lnSpc>
                <a:spcPts val="1700"/>
              </a:lnSpc>
              <a:buNone/>
            </a:pPr>
            <a:r>
              <a:rPr lang="en-US" sz="1350" b="1" dirty="0">
                <a:solidFill>
                  <a:srgbClr val="384653"/>
                </a:solidFill>
                <a:latin typeface="Barlow Bold" pitchFamily="34" charset="0"/>
                <a:ea typeface="Barlow Bold" pitchFamily="34" charset="-122"/>
                <a:cs typeface="Barlow Bold" pitchFamily="34" charset="-120"/>
              </a:rPr>
              <a:t>Strategi 3: Replikasi Kampanye Terbaik</a:t>
            </a:r>
            <a:endParaRPr lang="en-US" sz="1350" dirty="0"/>
          </a:p>
        </p:txBody>
      </p:sp>
      <p:sp>
        <p:nvSpPr>
          <p:cNvPr id="26" name="Text 21"/>
          <p:cNvSpPr/>
          <p:nvPr/>
        </p:nvSpPr>
        <p:spPr>
          <a:xfrm>
            <a:off x="675203" y="6121241"/>
            <a:ext cx="6437471" cy="431959"/>
          </a:xfrm>
          <a:prstGeom prst="rect">
            <a:avLst/>
          </a:prstGeom>
          <a:noFill/>
          <a:ln/>
        </p:spPr>
        <p:txBody>
          <a:bodyPr wrap="square" lIns="0" tIns="0" rIns="0" bIns="0" rtlCol="0" anchor="t"/>
          <a:lstStyle/>
          <a:p>
            <a:pPr marL="342900" indent="-342900" algn="l">
              <a:lnSpc>
                <a:spcPts val="1700"/>
              </a:lnSpc>
              <a:buSzPct val="100000"/>
              <a:buChar char="•"/>
            </a:pPr>
            <a:r>
              <a:rPr lang="en-US" sz="1050" dirty="0">
                <a:solidFill>
                  <a:srgbClr val="384653"/>
                </a:solidFill>
                <a:latin typeface="Montserrat" pitchFamily="34" charset="0"/>
                <a:ea typeface="Montserrat" pitchFamily="34" charset="-122"/>
                <a:cs typeface="Montserrat" pitchFamily="34" charset="-120"/>
              </a:rPr>
              <a:t>Jadikan </a:t>
            </a:r>
            <a:r>
              <a:rPr lang="en-US" sz="1050" b="1" dirty="0">
                <a:solidFill>
                  <a:srgbClr val="384653"/>
                </a:solidFill>
                <a:latin typeface="Montserrat" pitchFamily="34" charset="0"/>
                <a:ea typeface="Montserrat" pitchFamily="34" charset="-122"/>
                <a:cs typeface="Montserrat" pitchFamily="34" charset="-120"/>
              </a:rPr>
              <a:t>Kampanye 5 sebagai template standar</a:t>
            </a:r>
            <a:r>
              <a:rPr lang="en-US" sz="1050" dirty="0">
                <a:solidFill>
                  <a:srgbClr val="384653"/>
                </a:solidFill>
                <a:latin typeface="Montserrat" pitchFamily="34" charset="0"/>
                <a:ea typeface="Montserrat" pitchFamily="34" charset="-122"/>
                <a:cs typeface="Montserrat" pitchFamily="34" charset="-120"/>
              </a:rPr>
              <a:t> untuk semua kampanye mendatang — format ini terbukti mendorong pengeluaran tertinggi</a:t>
            </a:r>
            <a:endParaRPr lang="en-US" sz="1050" dirty="0"/>
          </a:p>
        </p:txBody>
      </p:sp>
      <p:sp>
        <p:nvSpPr>
          <p:cNvPr id="27" name="Text 22"/>
          <p:cNvSpPr/>
          <p:nvPr/>
        </p:nvSpPr>
        <p:spPr>
          <a:xfrm>
            <a:off x="675203" y="6600468"/>
            <a:ext cx="6437471" cy="647938"/>
          </a:xfrm>
          <a:prstGeom prst="rect">
            <a:avLst/>
          </a:prstGeom>
          <a:noFill/>
          <a:ln/>
        </p:spPr>
        <p:txBody>
          <a:bodyPr wrap="square" lIns="0" tIns="0" rIns="0" bIns="0" rtlCol="0" anchor="t"/>
          <a:lstStyle/>
          <a:p>
            <a:pPr marL="342900" indent="-342900" algn="l">
              <a:lnSpc>
                <a:spcPts val="1700"/>
              </a:lnSpc>
              <a:buSzPct val="100000"/>
              <a:buChar char="•"/>
            </a:pPr>
            <a:r>
              <a:rPr lang="en-US" sz="1050" dirty="0">
                <a:solidFill>
                  <a:srgbClr val="384653"/>
                </a:solidFill>
                <a:latin typeface="Montserrat" pitchFamily="34" charset="0"/>
                <a:ea typeface="Montserrat" pitchFamily="34" charset="-122"/>
                <a:cs typeface="Montserrat" pitchFamily="34" charset="-120"/>
              </a:rPr>
              <a:t>Lakukan evaluasi mendalam terhadap Kampanye Terakhir: meskipun menarik banyak respons, namun tidak menghasilkan nilai belanja tinggi → kemungkinan terlalu generik atau terlalu murah</a:t>
            </a:r>
            <a:endParaRPr lang="en-US" sz="1050" dirty="0"/>
          </a:p>
        </p:txBody>
      </p:sp>
      <p:sp>
        <p:nvSpPr>
          <p:cNvPr id="28" name="Text 23"/>
          <p:cNvSpPr/>
          <p:nvPr/>
        </p:nvSpPr>
        <p:spPr>
          <a:xfrm>
            <a:off x="675203" y="7295674"/>
            <a:ext cx="6437471" cy="431959"/>
          </a:xfrm>
          <a:prstGeom prst="rect">
            <a:avLst/>
          </a:prstGeom>
          <a:noFill/>
          <a:ln/>
        </p:spPr>
        <p:txBody>
          <a:bodyPr wrap="square" lIns="0" tIns="0" rIns="0" bIns="0" rtlCol="0" anchor="t"/>
          <a:lstStyle/>
          <a:p>
            <a:pPr marL="342900" indent="-342900" algn="l">
              <a:lnSpc>
                <a:spcPts val="1700"/>
              </a:lnSpc>
              <a:buSzPct val="100000"/>
              <a:buChar char="•"/>
            </a:pPr>
            <a:r>
              <a:rPr lang="en-US" sz="1050" dirty="0">
                <a:solidFill>
                  <a:srgbClr val="384653"/>
                </a:solidFill>
                <a:latin typeface="Montserrat" pitchFamily="34" charset="0"/>
                <a:ea typeface="Montserrat" pitchFamily="34" charset="-122"/>
                <a:cs typeface="Montserrat" pitchFamily="34" charset="-120"/>
              </a:rPr>
              <a:t>Tingkatkan daya tarik Kampanye 2 (sudah terbukti mendorong belanja tinggi) agar acceptance rate-nya meningkat</a:t>
            </a:r>
            <a:endParaRPr lang="en-US" sz="1050" dirty="0"/>
          </a:p>
        </p:txBody>
      </p:sp>
      <p:sp>
        <p:nvSpPr>
          <p:cNvPr id="29" name="Shape 24"/>
          <p:cNvSpPr/>
          <p:nvPr/>
        </p:nvSpPr>
        <p:spPr>
          <a:xfrm>
            <a:off x="7585234" y="5210413"/>
            <a:ext cx="6504861" cy="135017"/>
          </a:xfrm>
          <a:prstGeom prst="roundRect">
            <a:avLst>
              <a:gd name="adj" fmla="val 150050"/>
            </a:avLst>
          </a:prstGeom>
          <a:solidFill>
            <a:srgbClr val="D4E9F7"/>
          </a:solidFill>
          <a:ln w="7620">
            <a:solidFill>
              <a:srgbClr val="BACFDD"/>
            </a:solidFill>
            <a:prstDash val="solid"/>
          </a:ln>
        </p:spPr>
      </p:sp>
      <p:sp>
        <p:nvSpPr>
          <p:cNvPr id="30" name="Shape 25"/>
          <p:cNvSpPr/>
          <p:nvPr/>
        </p:nvSpPr>
        <p:spPr>
          <a:xfrm>
            <a:off x="7382708" y="5075337"/>
            <a:ext cx="405170" cy="405170"/>
          </a:xfrm>
          <a:prstGeom prst="roundRect">
            <a:avLst>
              <a:gd name="adj" fmla="val 112842"/>
            </a:avLst>
          </a:prstGeom>
          <a:solidFill>
            <a:srgbClr val="D4E9F7"/>
          </a:solidFill>
          <a:ln w="7620">
            <a:solidFill>
              <a:srgbClr val="BACFDD"/>
            </a:solidFill>
            <a:prstDash val="solid"/>
          </a:ln>
        </p:spPr>
      </p:sp>
      <p:pic>
        <p:nvPicPr>
          <p:cNvPr id="31" name="Image 3" descr="preencoded.png"/>
          <p:cNvPicPr>
            <a:picLocks noChangeAspect="1"/>
          </p:cNvPicPr>
          <p:nvPr/>
        </p:nvPicPr>
        <p:blipFill>
          <a:blip r:embed="rId3">
            <a:extLst>
              <a:ext uri="{96DAC541-7B7A-43D3-8B79-37D633B846F1}">
                <asvg:svgBlip xmlns:asvg="http://schemas.microsoft.com/office/drawing/2016/SVG/main" r:embed="rId7"/>
              </a:ext>
            </a:extLst>
          </a:blip>
          <a:stretch>
            <a:fillRect/>
          </a:stretch>
        </p:blipFill>
        <p:spPr>
          <a:xfrm>
            <a:off x="7484031" y="5176659"/>
            <a:ext cx="202525" cy="202525"/>
          </a:xfrm>
          <a:prstGeom prst="rect">
            <a:avLst/>
          </a:prstGeom>
        </p:spPr>
      </p:pic>
      <p:sp>
        <p:nvSpPr>
          <p:cNvPr id="32" name="Text 26"/>
          <p:cNvSpPr/>
          <p:nvPr/>
        </p:nvSpPr>
        <p:spPr>
          <a:xfrm>
            <a:off x="7517725" y="5615583"/>
            <a:ext cx="3103483" cy="222171"/>
          </a:xfrm>
          <a:prstGeom prst="rect">
            <a:avLst/>
          </a:prstGeom>
          <a:noFill/>
          <a:ln/>
        </p:spPr>
        <p:txBody>
          <a:bodyPr wrap="none" lIns="0" tIns="0" rIns="0" bIns="0" rtlCol="0" anchor="t"/>
          <a:lstStyle/>
          <a:p>
            <a:pPr marL="0" indent="0" algn="l">
              <a:lnSpc>
                <a:spcPts val="1700"/>
              </a:lnSpc>
              <a:buNone/>
            </a:pPr>
            <a:r>
              <a:rPr lang="en-US" sz="1350" b="1" dirty="0">
                <a:solidFill>
                  <a:srgbClr val="384653"/>
                </a:solidFill>
                <a:latin typeface="Barlow Bold" pitchFamily="34" charset="0"/>
                <a:ea typeface="Barlow Bold" pitchFamily="34" charset="-122"/>
                <a:cs typeface="Barlow Bold" pitchFamily="34" charset="-120"/>
              </a:rPr>
              <a:t>Strategi 4: Strategi Kanal &amp; Komunikasi</a:t>
            </a:r>
            <a:endParaRPr lang="en-US" sz="1350" dirty="0"/>
          </a:p>
        </p:txBody>
      </p:sp>
      <p:sp>
        <p:nvSpPr>
          <p:cNvPr id="33" name="Text 27"/>
          <p:cNvSpPr/>
          <p:nvPr/>
        </p:nvSpPr>
        <p:spPr>
          <a:xfrm>
            <a:off x="7517725" y="5918716"/>
            <a:ext cx="6437471" cy="431959"/>
          </a:xfrm>
          <a:prstGeom prst="rect">
            <a:avLst/>
          </a:prstGeom>
          <a:noFill/>
          <a:ln/>
        </p:spPr>
        <p:txBody>
          <a:bodyPr wrap="square" lIns="0" tIns="0" rIns="0" bIns="0" rtlCol="0" anchor="t"/>
          <a:lstStyle/>
          <a:p>
            <a:pPr marL="342900" indent="-342900" algn="l">
              <a:lnSpc>
                <a:spcPts val="1700"/>
              </a:lnSpc>
              <a:buSzPct val="100000"/>
              <a:buChar char="•"/>
            </a:pPr>
            <a:r>
              <a:rPr lang="en-US" sz="1050" dirty="0">
                <a:solidFill>
                  <a:srgbClr val="384653"/>
                </a:solidFill>
                <a:latin typeface="Montserrat" pitchFamily="34" charset="0"/>
                <a:ea typeface="Montserrat" pitchFamily="34" charset="-122"/>
                <a:cs typeface="Montserrat" pitchFamily="34" charset="-120"/>
              </a:rPr>
              <a:t>Pertahankan dan perkuat </a:t>
            </a:r>
            <a:r>
              <a:rPr lang="en-US" sz="1050" b="1" dirty="0">
                <a:solidFill>
                  <a:srgbClr val="384653"/>
                </a:solidFill>
                <a:latin typeface="Montserrat" pitchFamily="34" charset="0"/>
                <a:ea typeface="Montserrat" pitchFamily="34" charset="-122"/>
                <a:cs typeface="Montserrat" pitchFamily="34" charset="-120"/>
              </a:rPr>
              <a:t>toko fisik dan katalog cetak</a:t>
            </a:r>
            <a:r>
              <a:rPr lang="en-US" sz="1050" dirty="0">
                <a:solidFill>
                  <a:srgbClr val="384653"/>
                </a:solidFill>
                <a:latin typeface="Montserrat" pitchFamily="34" charset="0"/>
                <a:ea typeface="Montserrat" pitchFamily="34" charset="-122"/>
                <a:cs typeface="Montserrat" pitchFamily="34" charset="-120"/>
              </a:rPr>
              <a:t> — segmen utama (usia 50-69 tahun, berpendidikan tinggi) masih sangat aktif di kanal tradisional</a:t>
            </a:r>
            <a:endParaRPr lang="en-US" sz="1050" dirty="0"/>
          </a:p>
        </p:txBody>
      </p:sp>
      <p:sp>
        <p:nvSpPr>
          <p:cNvPr id="34" name="Text 28"/>
          <p:cNvSpPr/>
          <p:nvPr/>
        </p:nvSpPr>
        <p:spPr>
          <a:xfrm>
            <a:off x="7517725" y="6397943"/>
            <a:ext cx="6437471" cy="431959"/>
          </a:xfrm>
          <a:prstGeom prst="rect">
            <a:avLst/>
          </a:prstGeom>
          <a:noFill/>
          <a:ln/>
        </p:spPr>
        <p:txBody>
          <a:bodyPr wrap="square" lIns="0" tIns="0" rIns="0" bIns="0" rtlCol="0" anchor="t"/>
          <a:lstStyle/>
          <a:p>
            <a:pPr marL="342900" indent="-342900" algn="l">
              <a:lnSpc>
                <a:spcPts val="1700"/>
              </a:lnSpc>
              <a:buSzPct val="100000"/>
              <a:buChar char="•"/>
            </a:pPr>
            <a:r>
              <a:rPr lang="en-US" sz="1050" dirty="0">
                <a:solidFill>
                  <a:srgbClr val="384653"/>
                </a:solidFill>
                <a:latin typeface="Montserrat" pitchFamily="34" charset="0"/>
                <a:ea typeface="Montserrat" pitchFamily="34" charset="-122"/>
                <a:cs typeface="Montserrat" pitchFamily="34" charset="-120"/>
              </a:rPr>
              <a:t>Gunakan tone komunikasi yang </a:t>
            </a:r>
            <a:r>
              <a:rPr lang="en-US" sz="1050" b="1" dirty="0">
                <a:solidFill>
                  <a:srgbClr val="384653"/>
                </a:solidFill>
                <a:latin typeface="Montserrat" pitchFamily="34" charset="0"/>
                <a:ea typeface="Montserrat" pitchFamily="34" charset="-122"/>
                <a:cs typeface="Montserrat" pitchFamily="34" charset="-120"/>
              </a:rPr>
              <a:t>premium, cerdas, dan berorientasi lifestyle keluarga mapan</a:t>
            </a:r>
            <a:r>
              <a:rPr lang="en-US" sz="1050" dirty="0">
                <a:solidFill>
                  <a:srgbClr val="384653"/>
                </a:solidFill>
                <a:latin typeface="Montserrat" pitchFamily="34" charset="0"/>
                <a:ea typeface="Montserrat" pitchFamily="34" charset="-122"/>
                <a:cs typeface="Montserrat" pitchFamily="34" charset="-120"/>
              </a:rPr>
              <a:t> — hindari promosi diskon murahan yang menarik low-spender</a:t>
            </a:r>
            <a:endParaRPr lang="en-US" sz="10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44709" y="3802975"/>
            <a:ext cx="4988838" cy="623530"/>
          </a:xfrm>
          <a:prstGeom prst="rect">
            <a:avLst/>
          </a:prstGeom>
          <a:noFill/>
          <a:ln/>
        </p:spPr>
        <p:txBody>
          <a:bodyPr wrap="none" lIns="0" tIns="0" rIns="0" bIns="0" rtlCol="0" anchor="t"/>
          <a:lstStyle/>
          <a:p>
            <a:pPr marL="0" indent="0" algn="l">
              <a:lnSpc>
                <a:spcPts val="4900"/>
              </a:lnSpc>
              <a:buNone/>
            </a:pPr>
            <a:r>
              <a:rPr lang="en-US" sz="3900" b="1" dirty="0">
                <a:solidFill>
                  <a:srgbClr val="2E3C4E"/>
                </a:solidFill>
                <a:latin typeface="Barlow Bold" pitchFamily="34" charset="0"/>
                <a:ea typeface="Barlow Bold" pitchFamily="34" charset="-122"/>
                <a:cs typeface="Barlow Bold" pitchFamily="34" charset="-120"/>
              </a:rPr>
              <a:t>Terima Kasih</a:t>
            </a:r>
            <a:endParaRPr lang="en-US" sz="3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1003102"/>
            <a:ext cx="4988838" cy="623530"/>
          </a:xfrm>
          <a:prstGeom prst="rect">
            <a:avLst/>
          </a:prstGeom>
          <a:noFill/>
          <a:ln/>
        </p:spPr>
        <p:txBody>
          <a:bodyPr wrap="none" lIns="0" tIns="0" rIns="0" bIns="0" rtlCol="0" anchor="t"/>
          <a:lstStyle/>
          <a:p>
            <a:pPr marL="0" indent="0" algn="l">
              <a:lnSpc>
                <a:spcPts val="4900"/>
              </a:lnSpc>
              <a:buNone/>
            </a:pPr>
            <a:r>
              <a:rPr lang="en-US" sz="3900" b="1" dirty="0">
                <a:solidFill>
                  <a:srgbClr val="2E3C4E"/>
                </a:solidFill>
                <a:latin typeface="Barlow Bold" pitchFamily="34" charset="0"/>
                <a:ea typeface="Barlow Bold" pitchFamily="34" charset="-122"/>
                <a:cs typeface="Barlow Bold" pitchFamily="34" charset="-120"/>
              </a:rPr>
              <a:t>Daftar Isi</a:t>
            </a:r>
            <a:endParaRPr lang="en-US" sz="3900" dirty="0"/>
          </a:p>
        </p:txBody>
      </p:sp>
      <p:sp>
        <p:nvSpPr>
          <p:cNvPr id="3" name="Text 1"/>
          <p:cNvSpPr/>
          <p:nvPr/>
        </p:nvSpPr>
        <p:spPr>
          <a:xfrm>
            <a:off x="758309" y="2005727"/>
            <a:ext cx="189548" cy="236934"/>
          </a:xfrm>
          <a:prstGeom prst="rect">
            <a:avLst/>
          </a:prstGeom>
          <a:noFill/>
          <a:ln/>
        </p:spPr>
        <p:txBody>
          <a:bodyPr wrap="none" lIns="0" tIns="0" rIns="0" bIns="0" rtlCol="0" anchor="t"/>
          <a:lstStyle/>
          <a:p>
            <a:pPr marL="0" indent="0" algn="l">
              <a:lnSpc>
                <a:spcPts val="2350"/>
              </a:lnSpc>
              <a:buNone/>
            </a:pPr>
            <a:r>
              <a:rPr lang="en-US" sz="1450" dirty="0">
                <a:solidFill>
                  <a:srgbClr val="384653"/>
                </a:solidFill>
                <a:latin typeface="Barlow Light" pitchFamily="34" charset="0"/>
                <a:ea typeface="Barlow Light" pitchFamily="34" charset="-122"/>
                <a:cs typeface="Barlow Light" pitchFamily="34" charset="-120"/>
              </a:rPr>
              <a:t>01</a:t>
            </a:r>
            <a:endParaRPr lang="en-US" sz="1450" dirty="0"/>
          </a:p>
        </p:txBody>
      </p:sp>
      <p:pic>
        <p:nvPicPr>
          <p:cNvPr id="4" name="Image 0" descr="preencoded.png"/>
          <p:cNvPicPr>
            <a:picLocks noChangeAspect="1"/>
          </p:cNvPicPr>
          <p:nvPr/>
        </p:nvPicPr>
        <p:blipFill>
          <a:blip r:embed="rId3"/>
          <a:stretch>
            <a:fillRect/>
          </a:stretch>
        </p:blipFill>
        <p:spPr>
          <a:xfrm>
            <a:off x="758309" y="2305050"/>
            <a:ext cx="4244816" cy="22860"/>
          </a:xfrm>
          <a:prstGeom prst="rect">
            <a:avLst/>
          </a:prstGeom>
        </p:spPr>
      </p:pic>
      <p:sp>
        <p:nvSpPr>
          <p:cNvPr id="5" name="Text 2"/>
          <p:cNvSpPr/>
          <p:nvPr/>
        </p:nvSpPr>
        <p:spPr>
          <a:xfrm>
            <a:off x="758309" y="2445544"/>
            <a:ext cx="2494359" cy="311706"/>
          </a:xfrm>
          <a:prstGeom prst="rect">
            <a:avLst/>
          </a:prstGeom>
          <a:noFill/>
          <a:ln/>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Business Context</a:t>
            </a:r>
            <a:endParaRPr lang="en-US" sz="1950" dirty="0"/>
          </a:p>
        </p:txBody>
      </p:sp>
      <p:sp>
        <p:nvSpPr>
          <p:cNvPr id="6" name="Text 3"/>
          <p:cNvSpPr/>
          <p:nvPr/>
        </p:nvSpPr>
        <p:spPr>
          <a:xfrm>
            <a:off x="758309" y="2870954"/>
            <a:ext cx="4244816" cy="606504"/>
          </a:xfrm>
          <a:prstGeom prst="rect">
            <a:avLst/>
          </a:prstGeom>
          <a:noFill/>
          <a:ln/>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Memahami konteks bisnis supermarket dan posisi di pasar retail</a:t>
            </a:r>
            <a:endParaRPr lang="en-US" sz="1450" dirty="0"/>
          </a:p>
        </p:txBody>
      </p:sp>
      <p:sp>
        <p:nvSpPr>
          <p:cNvPr id="7" name="Text 4"/>
          <p:cNvSpPr/>
          <p:nvPr/>
        </p:nvSpPr>
        <p:spPr>
          <a:xfrm>
            <a:off x="5192673" y="2005727"/>
            <a:ext cx="189548" cy="236934"/>
          </a:xfrm>
          <a:prstGeom prst="rect">
            <a:avLst/>
          </a:prstGeom>
          <a:noFill/>
          <a:ln/>
        </p:spPr>
        <p:txBody>
          <a:bodyPr wrap="none" lIns="0" tIns="0" rIns="0" bIns="0" rtlCol="0" anchor="t"/>
          <a:lstStyle/>
          <a:p>
            <a:pPr marL="0" indent="0" algn="l">
              <a:lnSpc>
                <a:spcPts val="2350"/>
              </a:lnSpc>
              <a:buNone/>
            </a:pPr>
            <a:r>
              <a:rPr lang="en-US" sz="1450" dirty="0">
                <a:solidFill>
                  <a:srgbClr val="384653"/>
                </a:solidFill>
                <a:latin typeface="Barlow Light" pitchFamily="34" charset="0"/>
                <a:ea typeface="Barlow Light" pitchFamily="34" charset="-122"/>
                <a:cs typeface="Barlow Light" pitchFamily="34" charset="-120"/>
              </a:rPr>
              <a:t>02</a:t>
            </a:r>
            <a:endParaRPr lang="en-US" sz="1450" dirty="0"/>
          </a:p>
        </p:txBody>
      </p:sp>
      <p:pic>
        <p:nvPicPr>
          <p:cNvPr id="8" name="Image 1" descr="preencoded.png"/>
          <p:cNvPicPr>
            <a:picLocks noChangeAspect="1"/>
          </p:cNvPicPr>
          <p:nvPr/>
        </p:nvPicPr>
        <p:blipFill>
          <a:blip r:embed="rId3"/>
          <a:stretch>
            <a:fillRect/>
          </a:stretch>
        </p:blipFill>
        <p:spPr>
          <a:xfrm>
            <a:off x="5192673" y="2305050"/>
            <a:ext cx="4244935" cy="22860"/>
          </a:xfrm>
          <a:prstGeom prst="rect">
            <a:avLst/>
          </a:prstGeom>
        </p:spPr>
      </p:pic>
      <p:sp>
        <p:nvSpPr>
          <p:cNvPr id="9" name="Text 5"/>
          <p:cNvSpPr/>
          <p:nvPr/>
        </p:nvSpPr>
        <p:spPr>
          <a:xfrm>
            <a:off x="5192673" y="2445544"/>
            <a:ext cx="2509718" cy="311706"/>
          </a:xfrm>
          <a:prstGeom prst="rect">
            <a:avLst/>
          </a:prstGeom>
          <a:noFill/>
          <a:ln/>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Business Stakeholders</a:t>
            </a:r>
            <a:endParaRPr lang="en-US" sz="1950" dirty="0"/>
          </a:p>
        </p:txBody>
      </p:sp>
      <p:sp>
        <p:nvSpPr>
          <p:cNvPr id="10" name="Text 6"/>
          <p:cNvSpPr/>
          <p:nvPr/>
        </p:nvSpPr>
        <p:spPr>
          <a:xfrm>
            <a:off x="5192673" y="2870954"/>
            <a:ext cx="4244935" cy="606504"/>
          </a:xfrm>
          <a:prstGeom prst="rect">
            <a:avLst/>
          </a:prstGeom>
          <a:noFill/>
          <a:ln/>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Pihak-pihak yang terlibat dalam pengambilan keputusan strategis</a:t>
            </a:r>
            <a:endParaRPr lang="en-US" sz="1450" dirty="0"/>
          </a:p>
        </p:txBody>
      </p:sp>
      <p:sp>
        <p:nvSpPr>
          <p:cNvPr id="11" name="Text 7"/>
          <p:cNvSpPr/>
          <p:nvPr/>
        </p:nvSpPr>
        <p:spPr>
          <a:xfrm>
            <a:off x="9627156" y="2005727"/>
            <a:ext cx="189548" cy="236934"/>
          </a:xfrm>
          <a:prstGeom prst="rect">
            <a:avLst/>
          </a:prstGeom>
          <a:noFill/>
          <a:ln/>
        </p:spPr>
        <p:txBody>
          <a:bodyPr wrap="none" lIns="0" tIns="0" rIns="0" bIns="0" rtlCol="0" anchor="t"/>
          <a:lstStyle/>
          <a:p>
            <a:pPr marL="0" indent="0" algn="l">
              <a:lnSpc>
                <a:spcPts val="2350"/>
              </a:lnSpc>
              <a:buNone/>
            </a:pPr>
            <a:r>
              <a:rPr lang="en-US" sz="1450" dirty="0">
                <a:solidFill>
                  <a:srgbClr val="384653"/>
                </a:solidFill>
                <a:latin typeface="Barlow Light" pitchFamily="34" charset="0"/>
                <a:ea typeface="Barlow Light" pitchFamily="34" charset="-122"/>
                <a:cs typeface="Barlow Light" pitchFamily="34" charset="-120"/>
              </a:rPr>
              <a:t>03</a:t>
            </a:r>
            <a:endParaRPr lang="en-US" sz="1450" dirty="0"/>
          </a:p>
        </p:txBody>
      </p:sp>
      <p:pic>
        <p:nvPicPr>
          <p:cNvPr id="12" name="Image 2" descr="preencoded.png"/>
          <p:cNvPicPr>
            <a:picLocks noChangeAspect="1"/>
          </p:cNvPicPr>
          <p:nvPr/>
        </p:nvPicPr>
        <p:blipFill>
          <a:blip r:embed="rId3"/>
          <a:stretch>
            <a:fillRect/>
          </a:stretch>
        </p:blipFill>
        <p:spPr>
          <a:xfrm>
            <a:off x="9627156" y="2305050"/>
            <a:ext cx="4244816" cy="22860"/>
          </a:xfrm>
          <a:prstGeom prst="rect">
            <a:avLst/>
          </a:prstGeom>
        </p:spPr>
      </p:pic>
      <p:sp>
        <p:nvSpPr>
          <p:cNvPr id="13" name="Text 8"/>
          <p:cNvSpPr/>
          <p:nvPr/>
        </p:nvSpPr>
        <p:spPr>
          <a:xfrm>
            <a:off x="9627156" y="2445544"/>
            <a:ext cx="2494359" cy="311706"/>
          </a:xfrm>
          <a:prstGeom prst="rect">
            <a:avLst/>
          </a:prstGeom>
          <a:noFill/>
          <a:ln/>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Problem Statement</a:t>
            </a:r>
            <a:endParaRPr lang="en-US" sz="1950" dirty="0"/>
          </a:p>
        </p:txBody>
      </p:sp>
      <p:sp>
        <p:nvSpPr>
          <p:cNvPr id="14" name="Text 9"/>
          <p:cNvSpPr/>
          <p:nvPr/>
        </p:nvSpPr>
        <p:spPr>
          <a:xfrm>
            <a:off x="9627156" y="2870954"/>
            <a:ext cx="4244816" cy="606504"/>
          </a:xfrm>
          <a:prstGeom prst="rect">
            <a:avLst/>
          </a:prstGeom>
          <a:noFill/>
          <a:ln/>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Identifikasi tantangan bisnis dan pertanyaan kunci yang harus dijawab</a:t>
            </a:r>
            <a:endParaRPr lang="en-US" sz="1450" dirty="0"/>
          </a:p>
        </p:txBody>
      </p:sp>
      <p:sp>
        <p:nvSpPr>
          <p:cNvPr id="15" name="Text 10"/>
          <p:cNvSpPr/>
          <p:nvPr/>
        </p:nvSpPr>
        <p:spPr>
          <a:xfrm>
            <a:off x="758309" y="3809167"/>
            <a:ext cx="189548" cy="236934"/>
          </a:xfrm>
          <a:prstGeom prst="rect">
            <a:avLst/>
          </a:prstGeom>
          <a:noFill/>
          <a:ln/>
        </p:spPr>
        <p:txBody>
          <a:bodyPr wrap="none" lIns="0" tIns="0" rIns="0" bIns="0" rtlCol="0" anchor="t"/>
          <a:lstStyle/>
          <a:p>
            <a:pPr marL="0" indent="0" algn="l">
              <a:lnSpc>
                <a:spcPts val="2350"/>
              </a:lnSpc>
              <a:buNone/>
            </a:pPr>
            <a:r>
              <a:rPr lang="en-US" sz="1450" dirty="0">
                <a:solidFill>
                  <a:srgbClr val="384653"/>
                </a:solidFill>
                <a:latin typeface="Barlow Light" pitchFamily="34" charset="0"/>
                <a:ea typeface="Barlow Light" pitchFamily="34" charset="-122"/>
                <a:cs typeface="Barlow Light" pitchFamily="34" charset="-120"/>
              </a:rPr>
              <a:t>04</a:t>
            </a:r>
            <a:endParaRPr lang="en-US" sz="1450" dirty="0"/>
          </a:p>
        </p:txBody>
      </p:sp>
      <p:pic>
        <p:nvPicPr>
          <p:cNvPr id="16" name="Image 3" descr="preencoded.png"/>
          <p:cNvPicPr>
            <a:picLocks noChangeAspect="1"/>
          </p:cNvPicPr>
          <p:nvPr/>
        </p:nvPicPr>
        <p:blipFill>
          <a:blip r:embed="rId3"/>
          <a:stretch>
            <a:fillRect/>
          </a:stretch>
        </p:blipFill>
        <p:spPr>
          <a:xfrm>
            <a:off x="758309" y="4089559"/>
            <a:ext cx="4244816" cy="22860"/>
          </a:xfrm>
          <a:prstGeom prst="rect">
            <a:avLst/>
          </a:prstGeom>
        </p:spPr>
      </p:pic>
      <p:sp>
        <p:nvSpPr>
          <p:cNvPr id="17" name="Text 11"/>
          <p:cNvSpPr/>
          <p:nvPr/>
        </p:nvSpPr>
        <p:spPr>
          <a:xfrm>
            <a:off x="758309" y="4248983"/>
            <a:ext cx="2494359" cy="311706"/>
          </a:xfrm>
          <a:prstGeom prst="rect">
            <a:avLst/>
          </a:prstGeom>
          <a:noFill/>
          <a:ln/>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Data Understanding</a:t>
            </a:r>
            <a:endParaRPr lang="en-US" sz="1950" dirty="0"/>
          </a:p>
        </p:txBody>
      </p:sp>
      <p:sp>
        <p:nvSpPr>
          <p:cNvPr id="18" name="Text 12"/>
          <p:cNvSpPr/>
          <p:nvPr/>
        </p:nvSpPr>
        <p:spPr>
          <a:xfrm>
            <a:off x="758309" y="4674394"/>
            <a:ext cx="4244816" cy="606504"/>
          </a:xfrm>
          <a:prstGeom prst="rect">
            <a:avLst/>
          </a:prstGeom>
          <a:noFill/>
          <a:ln/>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Eksplorasi struktur dan karakteristik dataset pelanggan</a:t>
            </a:r>
            <a:endParaRPr lang="en-US" sz="1450" dirty="0"/>
          </a:p>
        </p:txBody>
      </p:sp>
      <p:sp>
        <p:nvSpPr>
          <p:cNvPr id="19" name="Text 13"/>
          <p:cNvSpPr/>
          <p:nvPr/>
        </p:nvSpPr>
        <p:spPr>
          <a:xfrm>
            <a:off x="5192673" y="3809167"/>
            <a:ext cx="189548" cy="236934"/>
          </a:xfrm>
          <a:prstGeom prst="rect">
            <a:avLst/>
          </a:prstGeom>
          <a:noFill/>
          <a:ln/>
        </p:spPr>
        <p:txBody>
          <a:bodyPr wrap="none" lIns="0" tIns="0" rIns="0" bIns="0" rtlCol="0" anchor="t"/>
          <a:lstStyle/>
          <a:p>
            <a:pPr marL="0" indent="0" algn="l">
              <a:lnSpc>
                <a:spcPts val="2350"/>
              </a:lnSpc>
              <a:buNone/>
            </a:pPr>
            <a:r>
              <a:rPr lang="en-US" sz="1450" dirty="0">
                <a:solidFill>
                  <a:srgbClr val="384653"/>
                </a:solidFill>
                <a:latin typeface="Barlow Light" pitchFamily="34" charset="0"/>
                <a:ea typeface="Barlow Light" pitchFamily="34" charset="-122"/>
                <a:cs typeface="Barlow Light" pitchFamily="34" charset="-120"/>
              </a:rPr>
              <a:t>05</a:t>
            </a:r>
            <a:endParaRPr lang="en-US" sz="1450" dirty="0"/>
          </a:p>
        </p:txBody>
      </p:sp>
      <p:pic>
        <p:nvPicPr>
          <p:cNvPr id="20" name="Image 4" descr="preencoded.png"/>
          <p:cNvPicPr>
            <a:picLocks noChangeAspect="1"/>
          </p:cNvPicPr>
          <p:nvPr/>
        </p:nvPicPr>
        <p:blipFill>
          <a:blip r:embed="rId3"/>
          <a:stretch>
            <a:fillRect/>
          </a:stretch>
        </p:blipFill>
        <p:spPr>
          <a:xfrm>
            <a:off x="5192673" y="4089559"/>
            <a:ext cx="4244935" cy="22860"/>
          </a:xfrm>
          <a:prstGeom prst="rect">
            <a:avLst/>
          </a:prstGeom>
        </p:spPr>
      </p:pic>
      <p:sp>
        <p:nvSpPr>
          <p:cNvPr id="21" name="Text 14"/>
          <p:cNvSpPr/>
          <p:nvPr/>
        </p:nvSpPr>
        <p:spPr>
          <a:xfrm>
            <a:off x="5192673" y="4248983"/>
            <a:ext cx="2494359" cy="311706"/>
          </a:xfrm>
          <a:prstGeom prst="rect">
            <a:avLst/>
          </a:prstGeom>
          <a:noFill/>
          <a:ln/>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Descriptive Statistics</a:t>
            </a:r>
            <a:endParaRPr lang="en-US" sz="1950" dirty="0"/>
          </a:p>
        </p:txBody>
      </p:sp>
      <p:sp>
        <p:nvSpPr>
          <p:cNvPr id="22" name="Text 15"/>
          <p:cNvSpPr/>
          <p:nvPr/>
        </p:nvSpPr>
        <p:spPr>
          <a:xfrm>
            <a:off x="5192673" y="4674394"/>
            <a:ext cx="4244935" cy="606504"/>
          </a:xfrm>
          <a:prstGeom prst="rect">
            <a:avLst/>
          </a:prstGeom>
          <a:noFill/>
          <a:ln/>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Statistik deskriptif untuk gambaran umum profil pelanggan</a:t>
            </a:r>
            <a:endParaRPr lang="en-US" sz="1450" dirty="0"/>
          </a:p>
        </p:txBody>
      </p:sp>
      <p:sp>
        <p:nvSpPr>
          <p:cNvPr id="23" name="Text 16"/>
          <p:cNvSpPr/>
          <p:nvPr/>
        </p:nvSpPr>
        <p:spPr>
          <a:xfrm>
            <a:off x="9627156" y="3809167"/>
            <a:ext cx="189548" cy="236934"/>
          </a:xfrm>
          <a:prstGeom prst="rect">
            <a:avLst/>
          </a:prstGeom>
          <a:noFill/>
          <a:ln/>
        </p:spPr>
        <p:txBody>
          <a:bodyPr wrap="none" lIns="0" tIns="0" rIns="0" bIns="0" rtlCol="0" anchor="t"/>
          <a:lstStyle/>
          <a:p>
            <a:pPr marL="0" indent="0" algn="l">
              <a:lnSpc>
                <a:spcPts val="2350"/>
              </a:lnSpc>
              <a:buNone/>
            </a:pPr>
            <a:r>
              <a:rPr lang="en-US" sz="1450" dirty="0">
                <a:solidFill>
                  <a:srgbClr val="384653"/>
                </a:solidFill>
                <a:latin typeface="Barlow Light" pitchFamily="34" charset="0"/>
                <a:ea typeface="Barlow Light" pitchFamily="34" charset="-122"/>
                <a:cs typeface="Barlow Light" pitchFamily="34" charset="-120"/>
              </a:rPr>
              <a:t>06</a:t>
            </a:r>
            <a:endParaRPr lang="en-US" sz="1450" dirty="0"/>
          </a:p>
        </p:txBody>
      </p:sp>
      <p:pic>
        <p:nvPicPr>
          <p:cNvPr id="24" name="Image 5" descr="preencoded.png"/>
          <p:cNvPicPr>
            <a:picLocks noChangeAspect="1"/>
          </p:cNvPicPr>
          <p:nvPr/>
        </p:nvPicPr>
        <p:blipFill>
          <a:blip r:embed="rId3"/>
          <a:stretch>
            <a:fillRect/>
          </a:stretch>
        </p:blipFill>
        <p:spPr>
          <a:xfrm>
            <a:off x="9627156" y="4089559"/>
            <a:ext cx="4244816" cy="22860"/>
          </a:xfrm>
          <a:prstGeom prst="rect">
            <a:avLst/>
          </a:prstGeom>
        </p:spPr>
      </p:pic>
      <p:sp>
        <p:nvSpPr>
          <p:cNvPr id="25" name="Text 17"/>
          <p:cNvSpPr/>
          <p:nvPr/>
        </p:nvSpPr>
        <p:spPr>
          <a:xfrm>
            <a:off x="9627156" y="4248983"/>
            <a:ext cx="2494359" cy="311706"/>
          </a:xfrm>
          <a:prstGeom prst="rect">
            <a:avLst/>
          </a:prstGeom>
          <a:noFill/>
          <a:ln/>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Data Cleaning</a:t>
            </a:r>
            <a:endParaRPr lang="en-US" sz="1950" dirty="0"/>
          </a:p>
        </p:txBody>
      </p:sp>
      <p:sp>
        <p:nvSpPr>
          <p:cNvPr id="26" name="Text 18"/>
          <p:cNvSpPr/>
          <p:nvPr/>
        </p:nvSpPr>
        <p:spPr>
          <a:xfrm>
            <a:off x="9627156" y="4674394"/>
            <a:ext cx="4244816" cy="606504"/>
          </a:xfrm>
          <a:prstGeom prst="rect">
            <a:avLst/>
          </a:prstGeom>
          <a:noFill/>
          <a:ln/>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Proses pembersihan dan transformasi data untuk analisis</a:t>
            </a:r>
            <a:endParaRPr lang="en-US" sz="1450" dirty="0"/>
          </a:p>
        </p:txBody>
      </p:sp>
      <p:sp>
        <p:nvSpPr>
          <p:cNvPr id="27" name="Text 19"/>
          <p:cNvSpPr/>
          <p:nvPr/>
        </p:nvSpPr>
        <p:spPr>
          <a:xfrm>
            <a:off x="758309" y="5612606"/>
            <a:ext cx="189548" cy="236934"/>
          </a:xfrm>
          <a:prstGeom prst="rect">
            <a:avLst/>
          </a:prstGeom>
          <a:noFill/>
          <a:ln/>
        </p:spPr>
        <p:txBody>
          <a:bodyPr wrap="none" lIns="0" tIns="0" rIns="0" bIns="0" rtlCol="0" anchor="t"/>
          <a:lstStyle/>
          <a:p>
            <a:pPr marL="0" indent="0" algn="l">
              <a:lnSpc>
                <a:spcPts val="2350"/>
              </a:lnSpc>
              <a:buNone/>
            </a:pPr>
            <a:r>
              <a:rPr lang="en-US" sz="1450" dirty="0">
                <a:solidFill>
                  <a:srgbClr val="384653"/>
                </a:solidFill>
                <a:latin typeface="Barlow Light" pitchFamily="34" charset="0"/>
                <a:ea typeface="Barlow Light" pitchFamily="34" charset="-122"/>
                <a:cs typeface="Barlow Light" pitchFamily="34" charset="-120"/>
              </a:rPr>
              <a:t>07</a:t>
            </a:r>
            <a:endParaRPr lang="en-US" sz="1450" dirty="0"/>
          </a:p>
        </p:txBody>
      </p:sp>
      <p:pic>
        <p:nvPicPr>
          <p:cNvPr id="28" name="Image 6" descr="preencoded.png"/>
          <p:cNvPicPr>
            <a:picLocks noChangeAspect="1"/>
          </p:cNvPicPr>
          <p:nvPr/>
        </p:nvPicPr>
        <p:blipFill>
          <a:blip r:embed="rId3"/>
          <a:stretch>
            <a:fillRect/>
          </a:stretch>
        </p:blipFill>
        <p:spPr>
          <a:xfrm>
            <a:off x="758309" y="5874067"/>
            <a:ext cx="4244816" cy="22860"/>
          </a:xfrm>
          <a:prstGeom prst="rect">
            <a:avLst/>
          </a:prstGeom>
        </p:spPr>
      </p:pic>
      <p:sp>
        <p:nvSpPr>
          <p:cNvPr id="29" name="Text 20"/>
          <p:cNvSpPr/>
          <p:nvPr/>
        </p:nvSpPr>
        <p:spPr>
          <a:xfrm>
            <a:off x="758309" y="6052423"/>
            <a:ext cx="2834759" cy="311706"/>
          </a:xfrm>
          <a:prstGeom prst="rect">
            <a:avLst/>
          </a:prstGeom>
          <a:noFill/>
          <a:ln/>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Exploratory Data Analysis</a:t>
            </a:r>
            <a:endParaRPr lang="en-US" sz="1950" dirty="0"/>
          </a:p>
        </p:txBody>
      </p:sp>
      <p:sp>
        <p:nvSpPr>
          <p:cNvPr id="30" name="Text 21"/>
          <p:cNvSpPr/>
          <p:nvPr/>
        </p:nvSpPr>
        <p:spPr>
          <a:xfrm>
            <a:off x="758309" y="6477833"/>
            <a:ext cx="4244816" cy="606504"/>
          </a:xfrm>
          <a:prstGeom prst="rect">
            <a:avLst/>
          </a:prstGeom>
          <a:noFill/>
          <a:ln/>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Eksplorasi mendalam pola dan tren dalam data pelanggan</a:t>
            </a:r>
            <a:endParaRPr lang="en-US" sz="1450" dirty="0"/>
          </a:p>
        </p:txBody>
      </p:sp>
      <p:sp>
        <p:nvSpPr>
          <p:cNvPr id="31" name="Text 22"/>
          <p:cNvSpPr/>
          <p:nvPr/>
        </p:nvSpPr>
        <p:spPr>
          <a:xfrm>
            <a:off x="5192673" y="5612606"/>
            <a:ext cx="189548" cy="236934"/>
          </a:xfrm>
          <a:prstGeom prst="rect">
            <a:avLst/>
          </a:prstGeom>
          <a:noFill/>
          <a:ln/>
        </p:spPr>
        <p:txBody>
          <a:bodyPr wrap="none" lIns="0" tIns="0" rIns="0" bIns="0" rtlCol="0" anchor="t"/>
          <a:lstStyle/>
          <a:p>
            <a:pPr marL="0" indent="0" algn="l">
              <a:lnSpc>
                <a:spcPts val="2350"/>
              </a:lnSpc>
              <a:buNone/>
            </a:pPr>
            <a:r>
              <a:rPr lang="en-US" sz="1450" dirty="0">
                <a:solidFill>
                  <a:srgbClr val="384653"/>
                </a:solidFill>
                <a:latin typeface="Barlow Light" pitchFamily="34" charset="0"/>
                <a:ea typeface="Barlow Light" pitchFamily="34" charset="-122"/>
                <a:cs typeface="Barlow Light" pitchFamily="34" charset="-120"/>
              </a:rPr>
              <a:t>08</a:t>
            </a:r>
            <a:endParaRPr lang="en-US" sz="1450" dirty="0"/>
          </a:p>
        </p:txBody>
      </p:sp>
      <p:pic>
        <p:nvPicPr>
          <p:cNvPr id="32" name="Image 7" descr="preencoded.png"/>
          <p:cNvPicPr>
            <a:picLocks noChangeAspect="1"/>
          </p:cNvPicPr>
          <p:nvPr/>
        </p:nvPicPr>
        <p:blipFill>
          <a:blip r:embed="rId3"/>
          <a:stretch>
            <a:fillRect/>
          </a:stretch>
        </p:blipFill>
        <p:spPr>
          <a:xfrm>
            <a:off x="5192673" y="5874067"/>
            <a:ext cx="4244935" cy="22860"/>
          </a:xfrm>
          <a:prstGeom prst="rect">
            <a:avLst/>
          </a:prstGeom>
        </p:spPr>
      </p:pic>
      <p:sp>
        <p:nvSpPr>
          <p:cNvPr id="33" name="Text 23"/>
          <p:cNvSpPr/>
          <p:nvPr/>
        </p:nvSpPr>
        <p:spPr>
          <a:xfrm>
            <a:off x="5192673" y="6052423"/>
            <a:ext cx="2494359" cy="311706"/>
          </a:xfrm>
          <a:prstGeom prst="rect">
            <a:avLst/>
          </a:prstGeom>
          <a:noFill/>
          <a:ln/>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Diagnostic Analysis</a:t>
            </a:r>
            <a:endParaRPr lang="en-US" sz="1950" dirty="0"/>
          </a:p>
        </p:txBody>
      </p:sp>
      <p:sp>
        <p:nvSpPr>
          <p:cNvPr id="34" name="Text 24"/>
          <p:cNvSpPr/>
          <p:nvPr/>
        </p:nvSpPr>
        <p:spPr>
          <a:xfrm>
            <a:off x="5192673" y="6477833"/>
            <a:ext cx="4244935" cy="606504"/>
          </a:xfrm>
          <a:prstGeom prst="rect">
            <a:avLst/>
          </a:prstGeom>
          <a:noFill/>
          <a:ln/>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Analisis mendalam untuk menjawab pertanyaan bisnis spesifik</a:t>
            </a:r>
            <a:endParaRPr lang="en-US" sz="1450" dirty="0"/>
          </a:p>
        </p:txBody>
      </p:sp>
      <p:sp>
        <p:nvSpPr>
          <p:cNvPr id="35" name="Text 25"/>
          <p:cNvSpPr/>
          <p:nvPr/>
        </p:nvSpPr>
        <p:spPr>
          <a:xfrm>
            <a:off x="9627156" y="5612606"/>
            <a:ext cx="189548" cy="236934"/>
          </a:xfrm>
          <a:prstGeom prst="rect">
            <a:avLst/>
          </a:prstGeom>
          <a:noFill/>
          <a:ln/>
        </p:spPr>
        <p:txBody>
          <a:bodyPr wrap="none" lIns="0" tIns="0" rIns="0" bIns="0" rtlCol="0" anchor="t"/>
          <a:lstStyle/>
          <a:p>
            <a:pPr marL="0" indent="0" algn="l">
              <a:lnSpc>
                <a:spcPts val="2350"/>
              </a:lnSpc>
              <a:buNone/>
            </a:pPr>
            <a:r>
              <a:rPr lang="en-US" sz="1450" dirty="0">
                <a:solidFill>
                  <a:srgbClr val="384653"/>
                </a:solidFill>
                <a:latin typeface="Barlow Light" pitchFamily="34" charset="0"/>
                <a:ea typeface="Barlow Light" pitchFamily="34" charset="-122"/>
                <a:cs typeface="Barlow Light" pitchFamily="34" charset="-120"/>
              </a:rPr>
              <a:t>09</a:t>
            </a:r>
            <a:endParaRPr lang="en-US" sz="1450" dirty="0"/>
          </a:p>
        </p:txBody>
      </p:sp>
      <p:pic>
        <p:nvPicPr>
          <p:cNvPr id="36" name="Image 8" descr="preencoded.png"/>
          <p:cNvPicPr>
            <a:picLocks noChangeAspect="1"/>
          </p:cNvPicPr>
          <p:nvPr/>
        </p:nvPicPr>
        <p:blipFill>
          <a:blip r:embed="rId3"/>
          <a:stretch>
            <a:fillRect/>
          </a:stretch>
        </p:blipFill>
        <p:spPr>
          <a:xfrm>
            <a:off x="9627156" y="5874067"/>
            <a:ext cx="4244816" cy="22860"/>
          </a:xfrm>
          <a:prstGeom prst="rect">
            <a:avLst/>
          </a:prstGeom>
        </p:spPr>
      </p:pic>
      <p:sp>
        <p:nvSpPr>
          <p:cNvPr id="37" name="Text 26"/>
          <p:cNvSpPr/>
          <p:nvPr/>
        </p:nvSpPr>
        <p:spPr>
          <a:xfrm>
            <a:off x="9627156" y="6052423"/>
            <a:ext cx="3445550" cy="311706"/>
          </a:xfrm>
          <a:prstGeom prst="rect">
            <a:avLst/>
          </a:prstGeom>
          <a:noFill/>
          <a:ln/>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Conclusion &amp; Recommendation</a:t>
            </a:r>
            <a:endParaRPr lang="en-US" sz="1950" dirty="0"/>
          </a:p>
        </p:txBody>
      </p:sp>
      <p:sp>
        <p:nvSpPr>
          <p:cNvPr id="38" name="Text 27"/>
          <p:cNvSpPr/>
          <p:nvPr/>
        </p:nvSpPr>
        <p:spPr>
          <a:xfrm>
            <a:off x="9627156" y="6477833"/>
            <a:ext cx="4244816" cy="606504"/>
          </a:xfrm>
          <a:prstGeom prst="rect">
            <a:avLst/>
          </a:prstGeom>
          <a:noFill/>
          <a:ln/>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Kesimpulan temuan dan rekomendasi actionable untuk bisnis</a:t>
            </a:r>
            <a:endParaRPr lang="en-US" sz="1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8309" y="1457682"/>
            <a:ext cx="4988838" cy="623530"/>
          </a:xfrm>
          <a:prstGeom prst="rect">
            <a:avLst/>
          </a:prstGeom>
          <a:noFill/>
          <a:ln/>
        </p:spPr>
        <p:txBody>
          <a:bodyPr wrap="none" lIns="0" tIns="0" rIns="0" bIns="0" rtlCol="0" anchor="t"/>
          <a:lstStyle/>
          <a:p>
            <a:pPr marL="0" indent="0" algn="l">
              <a:lnSpc>
                <a:spcPts val="4900"/>
              </a:lnSpc>
              <a:buNone/>
            </a:pPr>
            <a:r>
              <a:rPr lang="en-US" sz="3900" b="1" dirty="0">
                <a:solidFill>
                  <a:srgbClr val="2E3C4E"/>
                </a:solidFill>
                <a:latin typeface="Barlow Bold" pitchFamily="34" charset="0"/>
                <a:ea typeface="Barlow Bold" pitchFamily="34" charset="-122"/>
                <a:cs typeface="Barlow Bold" pitchFamily="34" charset="-120"/>
              </a:rPr>
              <a:t>Business Context</a:t>
            </a:r>
            <a:endParaRPr lang="en-US" sz="3900" dirty="0"/>
          </a:p>
        </p:txBody>
      </p:sp>
      <p:sp>
        <p:nvSpPr>
          <p:cNvPr id="3" name="Text 1"/>
          <p:cNvSpPr/>
          <p:nvPr/>
        </p:nvSpPr>
        <p:spPr>
          <a:xfrm>
            <a:off x="758309" y="2555081"/>
            <a:ext cx="2993350" cy="374094"/>
          </a:xfrm>
          <a:prstGeom prst="rect">
            <a:avLst/>
          </a:prstGeom>
          <a:noFill/>
          <a:ln/>
        </p:spPr>
        <p:txBody>
          <a:bodyPr wrap="none" lIns="0" tIns="0" rIns="0" bIns="0" rtlCol="0" anchor="t"/>
          <a:lstStyle/>
          <a:p>
            <a:pPr marL="0" indent="0" algn="l">
              <a:lnSpc>
                <a:spcPts val="2900"/>
              </a:lnSpc>
              <a:buNone/>
            </a:pPr>
            <a:r>
              <a:rPr lang="en-US" sz="2350" b="1" dirty="0">
                <a:solidFill>
                  <a:srgbClr val="2E3C4E"/>
                </a:solidFill>
                <a:latin typeface="Barlow Bold" pitchFamily="34" charset="0"/>
                <a:ea typeface="Barlow Bold" pitchFamily="34" charset="-122"/>
                <a:cs typeface="Barlow Bold" pitchFamily="34" charset="-120"/>
              </a:rPr>
              <a:t>Tentang Perusahaan</a:t>
            </a:r>
            <a:endParaRPr lang="en-US" sz="2350" dirty="0"/>
          </a:p>
        </p:txBody>
      </p:sp>
      <p:sp>
        <p:nvSpPr>
          <p:cNvPr id="4" name="Text 2"/>
          <p:cNvSpPr/>
          <p:nvPr/>
        </p:nvSpPr>
        <p:spPr>
          <a:xfrm>
            <a:off x="758309" y="3118723"/>
            <a:ext cx="7683222" cy="1213009"/>
          </a:xfrm>
          <a:prstGeom prst="rect">
            <a:avLst/>
          </a:prstGeom>
          <a:noFill/>
          <a:ln/>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Supermarket ini beroperasi di industri retail yang sangat kompetitif, mengumpulkan data transaksi dan demografis pelanggan dalam jumlah besar. Data ini mencakup perilaku pembelian lintas kategori produk, respons terhadap kampanye pemasaran, dan preferensi kanal belanja selama periode 2012-2014.</a:t>
            </a:r>
            <a:endParaRPr lang="en-US" sz="1450" dirty="0"/>
          </a:p>
        </p:txBody>
      </p:sp>
      <p:sp>
        <p:nvSpPr>
          <p:cNvPr id="5" name="Text 3"/>
          <p:cNvSpPr/>
          <p:nvPr/>
        </p:nvSpPr>
        <p:spPr>
          <a:xfrm>
            <a:off x="758309" y="4521279"/>
            <a:ext cx="3912751" cy="374094"/>
          </a:xfrm>
          <a:prstGeom prst="rect">
            <a:avLst/>
          </a:prstGeom>
          <a:noFill/>
          <a:ln/>
        </p:spPr>
        <p:txBody>
          <a:bodyPr wrap="none" lIns="0" tIns="0" rIns="0" bIns="0" rtlCol="0" anchor="t"/>
          <a:lstStyle/>
          <a:p>
            <a:pPr marL="0" indent="0" algn="l">
              <a:lnSpc>
                <a:spcPts val="2900"/>
              </a:lnSpc>
              <a:buNone/>
            </a:pPr>
            <a:r>
              <a:rPr lang="en-US" sz="2350" b="1" dirty="0">
                <a:solidFill>
                  <a:srgbClr val="2E3C4E"/>
                </a:solidFill>
                <a:latin typeface="Barlow Bold" pitchFamily="34" charset="0"/>
                <a:ea typeface="Barlow Bold" pitchFamily="34" charset="-122"/>
                <a:cs typeface="Barlow Bold" pitchFamily="34" charset="-120"/>
              </a:rPr>
              <a:t>Mengapa Analisis Ini Penting?</a:t>
            </a:r>
            <a:endParaRPr lang="en-US" sz="2350" dirty="0"/>
          </a:p>
        </p:txBody>
      </p:sp>
      <p:sp>
        <p:nvSpPr>
          <p:cNvPr id="6" name="Text 4"/>
          <p:cNvSpPr/>
          <p:nvPr/>
        </p:nvSpPr>
        <p:spPr>
          <a:xfrm>
            <a:off x="758309" y="5084921"/>
            <a:ext cx="7683222" cy="1516261"/>
          </a:xfrm>
          <a:prstGeom prst="rect">
            <a:avLst/>
          </a:prstGeom>
          <a:noFill/>
          <a:ln/>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Di tengah persaingan yang ketat, memahami perilaku konsumen secara mendalam menjadi kunci untuk mempertahankan profitabilitas dan pangsa pasar. Namun, data yang telah dikumpulkan selama ini belum dimanfaatkan secara optimal untuk menghasilkan strategi pemasaran yang efektif dan terukur.</a:t>
            </a:r>
            <a:endParaRPr lang="en-US" sz="1450" dirty="0"/>
          </a:p>
        </p:txBody>
      </p:sp>
      <p:sp>
        <p:nvSpPr>
          <p:cNvPr id="7" name="Text 5"/>
          <p:cNvSpPr/>
          <p:nvPr/>
        </p:nvSpPr>
        <p:spPr>
          <a:xfrm>
            <a:off x="8911590" y="2555081"/>
            <a:ext cx="2993350" cy="374094"/>
          </a:xfrm>
          <a:prstGeom prst="rect">
            <a:avLst/>
          </a:prstGeom>
          <a:noFill/>
          <a:ln/>
        </p:spPr>
        <p:txBody>
          <a:bodyPr wrap="none" lIns="0" tIns="0" rIns="0" bIns="0" rtlCol="0" anchor="t"/>
          <a:lstStyle/>
          <a:p>
            <a:pPr marL="0" indent="0" algn="l">
              <a:lnSpc>
                <a:spcPts val="2900"/>
              </a:lnSpc>
              <a:buNone/>
            </a:pPr>
            <a:r>
              <a:rPr lang="en-US" sz="2350" b="1" dirty="0">
                <a:solidFill>
                  <a:srgbClr val="2E3C4E"/>
                </a:solidFill>
                <a:latin typeface="Barlow Bold" pitchFamily="34" charset="0"/>
                <a:ea typeface="Barlow Bold" pitchFamily="34" charset="-122"/>
                <a:cs typeface="Barlow Bold" pitchFamily="34" charset="-120"/>
              </a:rPr>
              <a:t>Sumber Revenue</a:t>
            </a:r>
            <a:endParaRPr lang="en-US" sz="2350" dirty="0"/>
          </a:p>
        </p:txBody>
      </p:sp>
      <p:sp>
        <p:nvSpPr>
          <p:cNvPr id="8" name="Text 6"/>
          <p:cNvSpPr/>
          <p:nvPr/>
        </p:nvSpPr>
        <p:spPr>
          <a:xfrm>
            <a:off x="8911590" y="3118723"/>
            <a:ext cx="4968002" cy="606504"/>
          </a:xfrm>
          <a:prstGeom prst="rect">
            <a:avLst/>
          </a:prstGeom>
          <a:noFill/>
          <a:ln/>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Pendapatan utama berasal dari penjualan produk dalam enam kategori:</a:t>
            </a:r>
            <a:endParaRPr lang="en-US" sz="1450" dirty="0"/>
          </a:p>
        </p:txBody>
      </p:sp>
      <p:sp>
        <p:nvSpPr>
          <p:cNvPr id="9" name="Text 7"/>
          <p:cNvSpPr/>
          <p:nvPr/>
        </p:nvSpPr>
        <p:spPr>
          <a:xfrm>
            <a:off x="8911590" y="3895844"/>
            <a:ext cx="4968002" cy="303252"/>
          </a:xfrm>
          <a:prstGeom prst="rect">
            <a:avLst/>
          </a:prstGeom>
          <a:noFill/>
          <a:ln/>
        </p:spPr>
        <p:txBody>
          <a:bodyPr wrap="none" lIns="0" tIns="0" rIns="0" bIns="0" rtlCol="0" anchor="t"/>
          <a:lstStyle/>
          <a:p>
            <a:pPr marL="342900" indent="-342900" algn="l">
              <a:lnSpc>
                <a:spcPts val="2350"/>
              </a:lnSpc>
              <a:buSzPct val="100000"/>
              <a:buChar char="•"/>
            </a:pPr>
            <a:r>
              <a:rPr lang="en-US" sz="1450" b="1" dirty="0">
                <a:solidFill>
                  <a:srgbClr val="384653"/>
                </a:solidFill>
                <a:latin typeface="Montserrat" pitchFamily="34" charset="0"/>
                <a:ea typeface="Montserrat" pitchFamily="34" charset="-122"/>
                <a:cs typeface="Montserrat" pitchFamily="34" charset="-120"/>
              </a:rPr>
              <a:t>Wine</a:t>
            </a:r>
            <a:r>
              <a:rPr lang="en-US" sz="1450" dirty="0">
                <a:solidFill>
                  <a:srgbClr val="384653"/>
                </a:solidFill>
                <a:latin typeface="Montserrat" pitchFamily="34" charset="0"/>
                <a:ea typeface="Montserrat" pitchFamily="34" charset="-122"/>
                <a:cs typeface="Montserrat" pitchFamily="34" charset="-120"/>
              </a:rPr>
              <a:t> – kategori premium</a:t>
            </a:r>
            <a:endParaRPr lang="en-US" sz="1450" dirty="0"/>
          </a:p>
        </p:txBody>
      </p:sp>
      <p:sp>
        <p:nvSpPr>
          <p:cNvPr id="10" name="Text 8"/>
          <p:cNvSpPr/>
          <p:nvPr/>
        </p:nvSpPr>
        <p:spPr>
          <a:xfrm>
            <a:off x="8911590" y="4265414"/>
            <a:ext cx="4968002" cy="303252"/>
          </a:xfrm>
          <a:prstGeom prst="rect">
            <a:avLst/>
          </a:prstGeom>
          <a:noFill/>
          <a:ln/>
        </p:spPr>
        <p:txBody>
          <a:bodyPr wrap="none" lIns="0" tIns="0" rIns="0" bIns="0" rtlCol="0" anchor="t"/>
          <a:lstStyle/>
          <a:p>
            <a:pPr marL="342900" indent="-342900" algn="l">
              <a:lnSpc>
                <a:spcPts val="2350"/>
              </a:lnSpc>
              <a:buSzPct val="100000"/>
              <a:buChar char="•"/>
            </a:pPr>
            <a:r>
              <a:rPr lang="en-US" sz="1450" b="1" dirty="0">
                <a:solidFill>
                  <a:srgbClr val="384653"/>
                </a:solidFill>
                <a:latin typeface="Montserrat" pitchFamily="34" charset="0"/>
                <a:ea typeface="Montserrat" pitchFamily="34" charset="-122"/>
                <a:cs typeface="Montserrat" pitchFamily="34" charset="-120"/>
              </a:rPr>
              <a:t>Meat Products</a:t>
            </a:r>
            <a:r>
              <a:rPr lang="en-US" sz="1450" dirty="0">
                <a:solidFill>
                  <a:srgbClr val="384653"/>
                </a:solidFill>
                <a:latin typeface="Montserrat" pitchFamily="34" charset="0"/>
                <a:ea typeface="Montserrat" pitchFamily="34" charset="-122"/>
                <a:cs typeface="Montserrat" pitchFamily="34" charset="-120"/>
              </a:rPr>
              <a:t> – produk bermargin tinggi</a:t>
            </a:r>
            <a:endParaRPr lang="en-US" sz="1450" dirty="0"/>
          </a:p>
        </p:txBody>
      </p:sp>
      <p:sp>
        <p:nvSpPr>
          <p:cNvPr id="11" name="Text 9"/>
          <p:cNvSpPr/>
          <p:nvPr/>
        </p:nvSpPr>
        <p:spPr>
          <a:xfrm>
            <a:off x="8911590" y="4634984"/>
            <a:ext cx="4968002" cy="303252"/>
          </a:xfrm>
          <a:prstGeom prst="rect">
            <a:avLst/>
          </a:prstGeom>
          <a:noFill/>
          <a:ln/>
        </p:spPr>
        <p:txBody>
          <a:bodyPr wrap="none" lIns="0" tIns="0" rIns="0" bIns="0" rtlCol="0" anchor="t"/>
          <a:lstStyle/>
          <a:p>
            <a:pPr marL="342900" indent="-342900" algn="l">
              <a:lnSpc>
                <a:spcPts val="2350"/>
              </a:lnSpc>
              <a:buSzPct val="100000"/>
              <a:buChar char="•"/>
            </a:pPr>
            <a:r>
              <a:rPr lang="en-US" sz="1450" b="1" dirty="0">
                <a:solidFill>
                  <a:srgbClr val="384653"/>
                </a:solidFill>
                <a:latin typeface="Montserrat" pitchFamily="34" charset="0"/>
                <a:ea typeface="Montserrat" pitchFamily="34" charset="-122"/>
                <a:cs typeface="Montserrat" pitchFamily="34" charset="-120"/>
              </a:rPr>
              <a:t>Fruits</a:t>
            </a:r>
            <a:r>
              <a:rPr lang="en-US" sz="1450" dirty="0">
                <a:solidFill>
                  <a:srgbClr val="384653"/>
                </a:solidFill>
                <a:latin typeface="Montserrat" pitchFamily="34" charset="0"/>
                <a:ea typeface="Montserrat" pitchFamily="34" charset="-122"/>
                <a:cs typeface="Montserrat" pitchFamily="34" charset="-120"/>
              </a:rPr>
              <a:t> – produk segar</a:t>
            </a:r>
            <a:endParaRPr lang="en-US" sz="1450" dirty="0"/>
          </a:p>
        </p:txBody>
      </p:sp>
      <p:sp>
        <p:nvSpPr>
          <p:cNvPr id="12" name="Text 10"/>
          <p:cNvSpPr/>
          <p:nvPr/>
        </p:nvSpPr>
        <p:spPr>
          <a:xfrm>
            <a:off x="8911590" y="5004554"/>
            <a:ext cx="4968002" cy="303252"/>
          </a:xfrm>
          <a:prstGeom prst="rect">
            <a:avLst/>
          </a:prstGeom>
          <a:noFill/>
          <a:ln/>
        </p:spPr>
        <p:txBody>
          <a:bodyPr wrap="none" lIns="0" tIns="0" rIns="0" bIns="0" rtlCol="0" anchor="t"/>
          <a:lstStyle/>
          <a:p>
            <a:pPr marL="342900" indent="-342900" algn="l">
              <a:lnSpc>
                <a:spcPts val="2350"/>
              </a:lnSpc>
              <a:buSzPct val="100000"/>
              <a:buChar char="•"/>
            </a:pPr>
            <a:r>
              <a:rPr lang="en-US" sz="1450" b="1" dirty="0">
                <a:solidFill>
                  <a:srgbClr val="384653"/>
                </a:solidFill>
                <a:latin typeface="Montserrat" pitchFamily="34" charset="0"/>
                <a:ea typeface="Montserrat" pitchFamily="34" charset="-122"/>
                <a:cs typeface="Montserrat" pitchFamily="34" charset="-120"/>
              </a:rPr>
              <a:t>Fish Products</a:t>
            </a:r>
            <a:r>
              <a:rPr lang="en-US" sz="1450" dirty="0">
                <a:solidFill>
                  <a:srgbClr val="384653"/>
                </a:solidFill>
                <a:latin typeface="Montserrat" pitchFamily="34" charset="0"/>
                <a:ea typeface="Montserrat" pitchFamily="34" charset="-122"/>
                <a:cs typeface="Montserrat" pitchFamily="34" charset="-120"/>
              </a:rPr>
              <a:t> – kategori khusus</a:t>
            </a:r>
            <a:endParaRPr lang="en-US" sz="1450" dirty="0"/>
          </a:p>
        </p:txBody>
      </p:sp>
      <p:sp>
        <p:nvSpPr>
          <p:cNvPr id="13" name="Text 11"/>
          <p:cNvSpPr/>
          <p:nvPr/>
        </p:nvSpPr>
        <p:spPr>
          <a:xfrm>
            <a:off x="8911590" y="5374124"/>
            <a:ext cx="4968002" cy="303252"/>
          </a:xfrm>
          <a:prstGeom prst="rect">
            <a:avLst/>
          </a:prstGeom>
          <a:noFill/>
          <a:ln/>
        </p:spPr>
        <p:txBody>
          <a:bodyPr wrap="none" lIns="0" tIns="0" rIns="0" bIns="0" rtlCol="0" anchor="t"/>
          <a:lstStyle/>
          <a:p>
            <a:pPr marL="342900" indent="-342900" algn="l">
              <a:lnSpc>
                <a:spcPts val="2350"/>
              </a:lnSpc>
              <a:buSzPct val="100000"/>
              <a:buChar char="•"/>
            </a:pPr>
            <a:r>
              <a:rPr lang="en-US" sz="1450" b="1" dirty="0">
                <a:solidFill>
                  <a:srgbClr val="384653"/>
                </a:solidFill>
                <a:latin typeface="Montserrat" pitchFamily="34" charset="0"/>
                <a:ea typeface="Montserrat" pitchFamily="34" charset="-122"/>
                <a:cs typeface="Montserrat" pitchFamily="34" charset="-120"/>
              </a:rPr>
              <a:t>Sweet Products</a:t>
            </a:r>
            <a:r>
              <a:rPr lang="en-US" sz="1450" dirty="0">
                <a:solidFill>
                  <a:srgbClr val="384653"/>
                </a:solidFill>
                <a:latin typeface="Montserrat" pitchFamily="34" charset="0"/>
                <a:ea typeface="Montserrat" pitchFamily="34" charset="-122"/>
                <a:cs typeface="Montserrat" pitchFamily="34" charset="-120"/>
              </a:rPr>
              <a:t> – produk impulse</a:t>
            </a:r>
            <a:endParaRPr lang="en-US" sz="1450" dirty="0"/>
          </a:p>
        </p:txBody>
      </p:sp>
      <p:sp>
        <p:nvSpPr>
          <p:cNvPr id="14" name="Text 12"/>
          <p:cNvSpPr/>
          <p:nvPr/>
        </p:nvSpPr>
        <p:spPr>
          <a:xfrm>
            <a:off x="8911590" y="5743694"/>
            <a:ext cx="4968002" cy="303252"/>
          </a:xfrm>
          <a:prstGeom prst="rect">
            <a:avLst/>
          </a:prstGeom>
          <a:noFill/>
          <a:ln/>
        </p:spPr>
        <p:txBody>
          <a:bodyPr wrap="none" lIns="0" tIns="0" rIns="0" bIns="0" rtlCol="0" anchor="t"/>
          <a:lstStyle/>
          <a:p>
            <a:pPr marL="342900" indent="-342900" algn="l">
              <a:lnSpc>
                <a:spcPts val="2350"/>
              </a:lnSpc>
              <a:buSzPct val="100000"/>
              <a:buChar char="•"/>
            </a:pPr>
            <a:r>
              <a:rPr lang="en-US" sz="1450" b="1" dirty="0">
                <a:solidFill>
                  <a:srgbClr val="384653"/>
                </a:solidFill>
                <a:latin typeface="Montserrat" pitchFamily="34" charset="0"/>
                <a:ea typeface="Montserrat" pitchFamily="34" charset="-122"/>
                <a:cs typeface="Montserrat" pitchFamily="34" charset="-120"/>
              </a:rPr>
              <a:t>Gold Products</a:t>
            </a:r>
            <a:r>
              <a:rPr lang="en-US" sz="1450" dirty="0">
                <a:solidFill>
                  <a:srgbClr val="384653"/>
                </a:solidFill>
                <a:latin typeface="Montserrat" pitchFamily="34" charset="0"/>
                <a:ea typeface="Montserrat" pitchFamily="34" charset="-122"/>
                <a:cs typeface="Montserrat" pitchFamily="34" charset="-120"/>
              </a:rPr>
              <a:t> – kategori eksklusif</a:t>
            </a:r>
            <a:endParaRPr lang="en-US" sz="1450" dirty="0"/>
          </a:p>
        </p:txBody>
      </p:sp>
      <p:sp>
        <p:nvSpPr>
          <p:cNvPr id="15" name="Text 13"/>
          <p:cNvSpPr/>
          <p:nvPr/>
        </p:nvSpPr>
        <p:spPr>
          <a:xfrm>
            <a:off x="8911590" y="6217563"/>
            <a:ext cx="4968002" cy="303252"/>
          </a:xfrm>
          <a:prstGeom prst="rect">
            <a:avLst/>
          </a:prstGeom>
          <a:noFill/>
          <a:ln/>
        </p:spPr>
        <p:txBody>
          <a:bodyPr wrap="none" lIns="0" tIns="0" rIns="0" bIns="0" rtlCol="0" anchor="t"/>
          <a:lstStyle/>
          <a:p>
            <a:pPr marL="0" indent="0" algn="l">
              <a:lnSpc>
                <a:spcPts val="2350"/>
              </a:lnSpc>
              <a:buNone/>
            </a:pP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31386"/>
          </a:xfrm>
          <a:prstGeom prst="rect">
            <a:avLst/>
          </a:prstGeom>
        </p:spPr>
      </p:pic>
      <p:sp>
        <p:nvSpPr>
          <p:cNvPr id="3" name="Text 0"/>
          <p:cNvSpPr/>
          <p:nvPr/>
        </p:nvSpPr>
        <p:spPr>
          <a:xfrm>
            <a:off x="6015395" y="363736"/>
            <a:ext cx="3503176" cy="435173"/>
          </a:xfrm>
          <a:prstGeom prst="rect">
            <a:avLst/>
          </a:prstGeom>
          <a:noFill/>
          <a:ln/>
        </p:spPr>
        <p:txBody>
          <a:bodyPr wrap="none" lIns="0" tIns="0" rIns="0" bIns="0" rtlCol="0" anchor="t"/>
          <a:lstStyle/>
          <a:p>
            <a:pPr marL="0" indent="0" algn="l">
              <a:lnSpc>
                <a:spcPts val="3400"/>
              </a:lnSpc>
              <a:buNone/>
            </a:pPr>
            <a:r>
              <a:rPr lang="en-US" sz="2700" b="1" dirty="0">
                <a:solidFill>
                  <a:srgbClr val="2E3C4E"/>
                </a:solidFill>
                <a:latin typeface="Barlow Bold" pitchFamily="34" charset="0"/>
                <a:ea typeface="Barlow Bold" pitchFamily="34" charset="-122"/>
                <a:cs typeface="Barlow Bold" pitchFamily="34" charset="-120"/>
              </a:rPr>
              <a:t>Business Stakeholders</a:t>
            </a:r>
            <a:endParaRPr lang="en-US" sz="2700" dirty="0"/>
          </a:p>
        </p:txBody>
      </p:sp>
      <p:sp>
        <p:nvSpPr>
          <p:cNvPr id="4" name="Text 1"/>
          <p:cNvSpPr/>
          <p:nvPr/>
        </p:nvSpPr>
        <p:spPr>
          <a:xfrm>
            <a:off x="6015395" y="997268"/>
            <a:ext cx="8086011" cy="423148"/>
          </a:xfrm>
          <a:prstGeom prst="rect">
            <a:avLst/>
          </a:prstGeom>
          <a:noFill/>
          <a:ln/>
        </p:spPr>
        <p:txBody>
          <a:bodyPr wrap="square" lIns="0" tIns="0" rIns="0" bIns="0" rtlCol="0" anchor="t"/>
          <a:lstStyle/>
          <a:p>
            <a:pPr marL="0" indent="0" algn="l">
              <a:lnSpc>
                <a:spcPts val="1650"/>
              </a:lnSpc>
              <a:buNone/>
            </a:pPr>
            <a:r>
              <a:rPr lang="en-US" sz="1000" dirty="0">
                <a:solidFill>
                  <a:srgbClr val="384653"/>
                </a:solidFill>
                <a:latin typeface="Montserrat" pitchFamily="34" charset="0"/>
                <a:ea typeface="Montserrat" pitchFamily="34" charset="-122"/>
                <a:cs typeface="Montserrat" pitchFamily="34" charset="-120"/>
              </a:rPr>
              <a:t>Analisis ini melibatkan berbagai pemangku kepentingan di seluruh organisasi, masing-masing dengan kebutuhan informasi spesifik untuk mendukung pengambilan keputusan strategis dan operasional.</a:t>
            </a:r>
            <a:endParaRPr lang="en-US" sz="1000" dirty="0"/>
          </a:p>
        </p:txBody>
      </p:sp>
      <p:sp>
        <p:nvSpPr>
          <p:cNvPr id="5" name="Shape 2"/>
          <p:cNvSpPr/>
          <p:nvPr/>
        </p:nvSpPr>
        <p:spPr>
          <a:xfrm>
            <a:off x="6015395" y="1569125"/>
            <a:ext cx="8086011" cy="1528405"/>
          </a:xfrm>
          <a:prstGeom prst="roundRect">
            <a:avLst>
              <a:gd name="adj" fmla="val 12982"/>
            </a:avLst>
          </a:prstGeom>
          <a:solidFill>
            <a:srgbClr val="D4E9F7"/>
          </a:solidFill>
          <a:ln w="7620">
            <a:solidFill>
              <a:srgbClr val="BACFDD"/>
            </a:solidFill>
            <a:prstDash val="solid"/>
          </a:ln>
        </p:spPr>
      </p:sp>
      <p:pic>
        <p:nvPicPr>
          <p:cNvPr id="6" name="Image 1" descr="preencoded.png"/>
          <p:cNvPicPr>
            <a:picLocks noChangeAspect="1"/>
          </p:cNvPicPr>
          <p:nvPr/>
        </p:nvPicPr>
        <p:blipFill>
          <a:blip r:embed="rId4"/>
          <a:stretch>
            <a:fillRect/>
          </a:stretch>
        </p:blipFill>
        <p:spPr>
          <a:xfrm>
            <a:off x="6155174" y="1708904"/>
            <a:ext cx="396716" cy="396716"/>
          </a:xfrm>
          <a:prstGeom prst="rect">
            <a:avLst/>
          </a:prstGeom>
        </p:spPr>
      </p:pic>
      <p:pic>
        <p:nvPicPr>
          <p:cNvPr id="7"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64235" y="1817965"/>
            <a:ext cx="178475" cy="178475"/>
          </a:xfrm>
          <a:prstGeom prst="rect">
            <a:avLst/>
          </a:prstGeom>
        </p:spPr>
      </p:pic>
      <p:sp>
        <p:nvSpPr>
          <p:cNvPr id="8" name="Text 3"/>
          <p:cNvSpPr/>
          <p:nvPr/>
        </p:nvSpPr>
        <p:spPr>
          <a:xfrm>
            <a:off x="6155174" y="2237780"/>
            <a:ext cx="1857375" cy="217527"/>
          </a:xfrm>
          <a:prstGeom prst="rect">
            <a:avLst/>
          </a:prstGeom>
          <a:noFill/>
          <a:ln/>
        </p:spPr>
        <p:txBody>
          <a:bodyPr wrap="none" lIns="0" tIns="0" rIns="0" bIns="0" rtlCol="0" anchor="t"/>
          <a:lstStyle/>
          <a:p>
            <a:pPr marL="0" indent="0" algn="l">
              <a:lnSpc>
                <a:spcPts val="1700"/>
              </a:lnSpc>
              <a:buNone/>
            </a:pPr>
            <a:r>
              <a:rPr lang="en-US" sz="1350" b="1" dirty="0">
                <a:solidFill>
                  <a:srgbClr val="384653"/>
                </a:solidFill>
                <a:latin typeface="Barlow Bold" pitchFamily="34" charset="0"/>
                <a:ea typeface="Barlow Bold" pitchFamily="34" charset="-122"/>
                <a:cs typeface="Barlow Bold" pitchFamily="34" charset="-120"/>
              </a:rPr>
              <a:t>CEO / Manajemen Tinggi</a:t>
            </a:r>
            <a:endParaRPr lang="en-US" sz="1350" dirty="0"/>
          </a:p>
        </p:txBody>
      </p:sp>
      <p:sp>
        <p:nvSpPr>
          <p:cNvPr id="9" name="Text 4"/>
          <p:cNvSpPr/>
          <p:nvPr/>
        </p:nvSpPr>
        <p:spPr>
          <a:xfrm>
            <a:off x="6155174" y="2534603"/>
            <a:ext cx="7806452" cy="423148"/>
          </a:xfrm>
          <a:prstGeom prst="rect">
            <a:avLst/>
          </a:prstGeom>
          <a:noFill/>
          <a:ln/>
        </p:spPr>
        <p:txBody>
          <a:bodyPr wrap="square" lIns="0" tIns="0" rIns="0" bIns="0" rtlCol="0" anchor="t"/>
          <a:lstStyle/>
          <a:p>
            <a:pPr marL="0" indent="0" algn="l">
              <a:lnSpc>
                <a:spcPts val="1650"/>
              </a:lnSpc>
              <a:buNone/>
            </a:pPr>
            <a:r>
              <a:rPr lang="en-US" sz="1000" dirty="0">
                <a:solidFill>
                  <a:srgbClr val="384653"/>
                </a:solidFill>
                <a:latin typeface="Montserrat" pitchFamily="34" charset="0"/>
                <a:ea typeface="Montserrat" pitchFamily="34" charset="-122"/>
                <a:cs typeface="Montserrat" pitchFamily="34" charset="-120"/>
              </a:rPr>
              <a:t>Membutuhkan rekomendasi strategis berbasis data untuk meningkatkan profitabilitas jangka panjang dan mengoptimalkan alokasi sumber daya perusahaan</a:t>
            </a:r>
            <a:endParaRPr lang="en-US" sz="1000" dirty="0"/>
          </a:p>
        </p:txBody>
      </p:sp>
      <p:sp>
        <p:nvSpPr>
          <p:cNvPr id="10" name="Shape 5"/>
          <p:cNvSpPr/>
          <p:nvPr/>
        </p:nvSpPr>
        <p:spPr>
          <a:xfrm>
            <a:off x="6015395" y="3229689"/>
            <a:ext cx="8086011" cy="1528405"/>
          </a:xfrm>
          <a:prstGeom prst="roundRect">
            <a:avLst>
              <a:gd name="adj" fmla="val 12982"/>
            </a:avLst>
          </a:prstGeom>
          <a:solidFill>
            <a:srgbClr val="D4E9F7"/>
          </a:solidFill>
          <a:ln w="7620">
            <a:solidFill>
              <a:srgbClr val="BACFDD"/>
            </a:solidFill>
            <a:prstDash val="solid"/>
          </a:ln>
        </p:spPr>
      </p:sp>
      <p:pic>
        <p:nvPicPr>
          <p:cNvPr id="11" name="Image 3" descr="preencoded.png"/>
          <p:cNvPicPr>
            <a:picLocks noChangeAspect="1"/>
          </p:cNvPicPr>
          <p:nvPr/>
        </p:nvPicPr>
        <p:blipFill>
          <a:blip r:embed="rId7"/>
          <a:stretch>
            <a:fillRect/>
          </a:stretch>
        </p:blipFill>
        <p:spPr>
          <a:xfrm>
            <a:off x="6155174" y="3369469"/>
            <a:ext cx="396716" cy="396716"/>
          </a:xfrm>
          <a:prstGeom prst="rect">
            <a:avLst/>
          </a:prstGeom>
        </p:spPr>
      </p:pic>
      <p:pic>
        <p:nvPicPr>
          <p:cNvPr id="12" name="Image 4" descr="preencoded.png"/>
          <p:cNvPicPr>
            <a:picLocks noChangeAspect="1"/>
          </p:cNvPicPr>
          <p:nvPr/>
        </p:nvPicPr>
        <p:blipFill>
          <a:blip r:embed="rId5">
            <a:extLst>
              <a:ext uri="{96DAC541-7B7A-43D3-8B79-37D633B846F1}">
                <asvg:svgBlip xmlns:asvg="http://schemas.microsoft.com/office/drawing/2016/SVG/main" r:embed="rId8"/>
              </a:ext>
            </a:extLst>
          </a:blip>
          <a:stretch>
            <a:fillRect/>
          </a:stretch>
        </p:blipFill>
        <p:spPr>
          <a:xfrm>
            <a:off x="6264235" y="3478530"/>
            <a:ext cx="178475" cy="178475"/>
          </a:xfrm>
          <a:prstGeom prst="rect">
            <a:avLst/>
          </a:prstGeom>
        </p:spPr>
      </p:pic>
      <p:sp>
        <p:nvSpPr>
          <p:cNvPr id="13" name="Text 6"/>
          <p:cNvSpPr/>
          <p:nvPr/>
        </p:nvSpPr>
        <p:spPr>
          <a:xfrm>
            <a:off x="6155174" y="3898344"/>
            <a:ext cx="1740337" cy="217527"/>
          </a:xfrm>
          <a:prstGeom prst="rect">
            <a:avLst/>
          </a:prstGeom>
          <a:noFill/>
          <a:ln/>
        </p:spPr>
        <p:txBody>
          <a:bodyPr wrap="none" lIns="0" tIns="0" rIns="0" bIns="0" rtlCol="0" anchor="t"/>
          <a:lstStyle/>
          <a:p>
            <a:pPr marL="0" indent="0" algn="l">
              <a:lnSpc>
                <a:spcPts val="1700"/>
              </a:lnSpc>
              <a:buNone/>
            </a:pPr>
            <a:r>
              <a:rPr lang="en-US" sz="1350" b="1" dirty="0">
                <a:solidFill>
                  <a:srgbClr val="384653"/>
                </a:solidFill>
                <a:latin typeface="Barlow Bold" pitchFamily="34" charset="0"/>
                <a:ea typeface="Barlow Bold" pitchFamily="34" charset="-122"/>
                <a:cs typeface="Barlow Bold" pitchFamily="34" charset="-120"/>
              </a:rPr>
              <a:t>Tim Marketing</a:t>
            </a:r>
            <a:endParaRPr lang="en-US" sz="1350" dirty="0"/>
          </a:p>
        </p:txBody>
      </p:sp>
      <p:sp>
        <p:nvSpPr>
          <p:cNvPr id="14" name="Text 7"/>
          <p:cNvSpPr/>
          <p:nvPr/>
        </p:nvSpPr>
        <p:spPr>
          <a:xfrm>
            <a:off x="6155174" y="4195167"/>
            <a:ext cx="7806452" cy="423148"/>
          </a:xfrm>
          <a:prstGeom prst="rect">
            <a:avLst/>
          </a:prstGeom>
          <a:noFill/>
          <a:ln/>
        </p:spPr>
        <p:txBody>
          <a:bodyPr wrap="square" lIns="0" tIns="0" rIns="0" bIns="0" rtlCol="0" anchor="t"/>
          <a:lstStyle/>
          <a:p>
            <a:pPr marL="0" indent="0" algn="l">
              <a:lnSpc>
                <a:spcPts val="1650"/>
              </a:lnSpc>
              <a:buNone/>
            </a:pPr>
            <a:r>
              <a:rPr lang="en-US" sz="1000" dirty="0">
                <a:solidFill>
                  <a:srgbClr val="384653"/>
                </a:solidFill>
                <a:latin typeface="Montserrat" pitchFamily="34" charset="0"/>
                <a:ea typeface="Montserrat" pitchFamily="34" charset="-122"/>
                <a:cs typeface="Montserrat" pitchFamily="34" charset="-120"/>
              </a:rPr>
              <a:t>Memerlukan insight untuk targeting kampanye yang lebih presisi, segmentasi pelanggan yang akurat, dan personalisasi komunikasi pemasaran</a:t>
            </a:r>
            <a:endParaRPr lang="en-US" sz="1000" dirty="0"/>
          </a:p>
        </p:txBody>
      </p:sp>
      <p:sp>
        <p:nvSpPr>
          <p:cNvPr id="15" name="Shape 8"/>
          <p:cNvSpPr/>
          <p:nvPr/>
        </p:nvSpPr>
        <p:spPr>
          <a:xfrm>
            <a:off x="6015395" y="4890254"/>
            <a:ext cx="8086011" cy="1528405"/>
          </a:xfrm>
          <a:prstGeom prst="roundRect">
            <a:avLst>
              <a:gd name="adj" fmla="val 12982"/>
            </a:avLst>
          </a:prstGeom>
          <a:solidFill>
            <a:srgbClr val="D4E9F7"/>
          </a:solidFill>
          <a:ln w="7620">
            <a:solidFill>
              <a:srgbClr val="BACFDD"/>
            </a:solidFill>
            <a:prstDash val="solid"/>
          </a:ln>
        </p:spPr>
      </p:sp>
      <p:pic>
        <p:nvPicPr>
          <p:cNvPr id="16" name="Image 5" descr="preencoded.png"/>
          <p:cNvPicPr>
            <a:picLocks noChangeAspect="1"/>
          </p:cNvPicPr>
          <p:nvPr/>
        </p:nvPicPr>
        <p:blipFill>
          <a:blip r:embed="rId9"/>
          <a:stretch>
            <a:fillRect/>
          </a:stretch>
        </p:blipFill>
        <p:spPr>
          <a:xfrm>
            <a:off x="6155174" y="5030033"/>
            <a:ext cx="396716" cy="396716"/>
          </a:xfrm>
          <a:prstGeom prst="rect">
            <a:avLst/>
          </a:prstGeom>
        </p:spPr>
      </p:pic>
      <p:pic>
        <p:nvPicPr>
          <p:cNvPr id="17" name="Image 6" descr="preencoded.png"/>
          <p:cNvPicPr>
            <a:picLocks noChangeAspect="1"/>
          </p:cNvPicPr>
          <p:nvPr/>
        </p:nvPicPr>
        <p:blipFill>
          <a:blip r:embed="rId5">
            <a:extLst>
              <a:ext uri="{96DAC541-7B7A-43D3-8B79-37D633B846F1}">
                <asvg:svgBlip xmlns:asvg="http://schemas.microsoft.com/office/drawing/2016/SVG/main" r:embed="rId10"/>
              </a:ext>
            </a:extLst>
          </a:blip>
          <a:stretch>
            <a:fillRect/>
          </a:stretch>
        </p:blipFill>
        <p:spPr>
          <a:xfrm>
            <a:off x="6264235" y="5139095"/>
            <a:ext cx="178475" cy="178475"/>
          </a:xfrm>
          <a:prstGeom prst="rect">
            <a:avLst/>
          </a:prstGeom>
        </p:spPr>
      </p:pic>
      <p:sp>
        <p:nvSpPr>
          <p:cNvPr id="18" name="Text 9"/>
          <p:cNvSpPr/>
          <p:nvPr/>
        </p:nvSpPr>
        <p:spPr>
          <a:xfrm>
            <a:off x="6155174" y="5558909"/>
            <a:ext cx="1740337" cy="217527"/>
          </a:xfrm>
          <a:prstGeom prst="rect">
            <a:avLst/>
          </a:prstGeom>
          <a:noFill/>
          <a:ln/>
        </p:spPr>
        <p:txBody>
          <a:bodyPr wrap="none" lIns="0" tIns="0" rIns="0" bIns="0" rtlCol="0" anchor="t"/>
          <a:lstStyle/>
          <a:p>
            <a:pPr marL="0" indent="0" algn="l">
              <a:lnSpc>
                <a:spcPts val="1700"/>
              </a:lnSpc>
              <a:buNone/>
            </a:pPr>
            <a:r>
              <a:rPr lang="en-US" sz="1350" b="1" dirty="0">
                <a:solidFill>
                  <a:srgbClr val="384653"/>
                </a:solidFill>
                <a:latin typeface="Barlow Bold" pitchFamily="34" charset="0"/>
                <a:ea typeface="Barlow Bold" pitchFamily="34" charset="-122"/>
                <a:cs typeface="Barlow Bold" pitchFamily="34" charset="-120"/>
              </a:rPr>
              <a:t>Tim Penjualan</a:t>
            </a:r>
            <a:endParaRPr lang="en-US" sz="1350" dirty="0"/>
          </a:p>
        </p:txBody>
      </p:sp>
      <p:sp>
        <p:nvSpPr>
          <p:cNvPr id="19" name="Text 10"/>
          <p:cNvSpPr/>
          <p:nvPr/>
        </p:nvSpPr>
        <p:spPr>
          <a:xfrm>
            <a:off x="6155174" y="5855732"/>
            <a:ext cx="7806452" cy="423148"/>
          </a:xfrm>
          <a:prstGeom prst="rect">
            <a:avLst/>
          </a:prstGeom>
          <a:noFill/>
          <a:ln/>
        </p:spPr>
        <p:txBody>
          <a:bodyPr wrap="square" lIns="0" tIns="0" rIns="0" bIns="0" rtlCol="0" anchor="t"/>
          <a:lstStyle/>
          <a:p>
            <a:pPr marL="0" indent="0" algn="l">
              <a:lnSpc>
                <a:spcPts val="1650"/>
              </a:lnSpc>
              <a:buNone/>
            </a:pPr>
            <a:r>
              <a:rPr lang="en-US" sz="1000" dirty="0">
                <a:solidFill>
                  <a:srgbClr val="384653"/>
                </a:solidFill>
                <a:latin typeface="Montserrat" pitchFamily="34" charset="0"/>
                <a:ea typeface="Montserrat" pitchFamily="34" charset="-122"/>
                <a:cs typeface="Montserrat" pitchFamily="34" charset="-120"/>
              </a:rPr>
              <a:t>Menggunakan analisis untuk optimasi portofolio produk, strategi pricing, dan identifikasi peluang cross-selling berdasarkan kategori pendapatan tinggi</a:t>
            </a:r>
            <a:endParaRPr lang="en-US" sz="1000" dirty="0"/>
          </a:p>
        </p:txBody>
      </p:sp>
      <p:sp>
        <p:nvSpPr>
          <p:cNvPr id="20" name="Shape 11"/>
          <p:cNvSpPr/>
          <p:nvPr/>
        </p:nvSpPr>
        <p:spPr>
          <a:xfrm>
            <a:off x="6015395" y="6550819"/>
            <a:ext cx="8086011" cy="1316831"/>
          </a:xfrm>
          <a:prstGeom prst="roundRect">
            <a:avLst>
              <a:gd name="adj" fmla="val 15067"/>
            </a:avLst>
          </a:prstGeom>
          <a:solidFill>
            <a:srgbClr val="D4E9F7"/>
          </a:solidFill>
          <a:ln w="7620">
            <a:solidFill>
              <a:srgbClr val="BACFDD"/>
            </a:solidFill>
            <a:prstDash val="solid"/>
          </a:ln>
        </p:spPr>
      </p:sp>
      <p:pic>
        <p:nvPicPr>
          <p:cNvPr id="21" name="Image 7" descr="preencoded.png"/>
          <p:cNvPicPr>
            <a:picLocks noChangeAspect="1"/>
          </p:cNvPicPr>
          <p:nvPr/>
        </p:nvPicPr>
        <p:blipFill>
          <a:blip r:embed="rId11"/>
          <a:stretch>
            <a:fillRect/>
          </a:stretch>
        </p:blipFill>
        <p:spPr>
          <a:xfrm>
            <a:off x="6155174" y="6690598"/>
            <a:ext cx="396716" cy="396716"/>
          </a:xfrm>
          <a:prstGeom prst="rect">
            <a:avLst/>
          </a:prstGeom>
        </p:spPr>
      </p:pic>
      <p:pic>
        <p:nvPicPr>
          <p:cNvPr id="22" name="Image 8" descr="preencoded.png"/>
          <p:cNvPicPr>
            <a:picLocks noChangeAspect="1"/>
          </p:cNvPicPr>
          <p:nvPr/>
        </p:nvPicPr>
        <p:blipFill>
          <a:blip r:embed="rId5">
            <a:extLst>
              <a:ext uri="{96DAC541-7B7A-43D3-8B79-37D633B846F1}">
                <asvg:svgBlip xmlns:asvg="http://schemas.microsoft.com/office/drawing/2016/SVG/main" r:embed="rId12"/>
              </a:ext>
            </a:extLst>
          </a:blip>
          <a:stretch>
            <a:fillRect/>
          </a:stretch>
        </p:blipFill>
        <p:spPr>
          <a:xfrm>
            <a:off x="6264235" y="6799659"/>
            <a:ext cx="178475" cy="178475"/>
          </a:xfrm>
          <a:prstGeom prst="rect">
            <a:avLst/>
          </a:prstGeom>
        </p:spPr>
      </p:pic>
      <p:sp>
        <p:nvSpPr>
          <p:cNvPr id="23" name="Text 12"/>
          <p:cNvSpPr/>
          <p:nvPr/>
        </p:nvSpPr>
        <p:spPr>
          <a:xfrm>
            <a:off x="6155174" y="7219474"/>
            <a:ext cx="1740337" cy="217527"/>
          </a:xfrm>
          <a:prstGeom prst="rect">
            <a:avLst/>
          </a:prstGeom>
          <a:noFill/>
          <a:ln/>
        </p:spPr>
        <p:txBody>
          <a:bodyPr wrap="none" lIns="0" tIns="0" rIns="0" bIns="0" rtlCol="0" anchor="t"/>
          <a:lstStyle/>
          <a:p>
            <a:pPr marL="0" indent="0" algn="l">
              <a:lnSpc>
                <a:spcPts val="1700"/>
              </a:lnSpc>
              <a:buNone/>
            </a:pPr>
            <a:r>
              <a:rPr lang="en-US" sz="1350" b="1" dirty="0">
                <a:solidFill>
                  <a:srgbClr val="384653"/>
                </a:solidFill>
                <a:latin typeface="Barlow Bold" pitchFamily="34" charset="0"/>
                <a:ea typeface="Barlow Bold" pitchFamily="34" charset="-122"/>
                <a:cs typeface="Barlow Bold" pitchFamily="34" charset="-120"/>
              </a:rPr>
              <a:t>Tim Operasional</a:t>
            </a:r>
            <a:endParaRPr lang="en-US" sz="1350" dirty="0"/>
          </a:p>
        </p:txBody>
      </p:sp>
      <p:sp>
        <p:nvSpPr>
          <p:cNvPr id="24" name="Text 13"/>
          <p:cNvSpPr/>
          <p:nvPr/>
        </p:nvSpPr>
        <p:spPr>
          <a:xfrm>
            <a:off x="6155174" y="7516297"/>
            <a:ext cx="7806452" cy="211574"/>
          </a:xfrm>
          <a:prstGeom prst="rect">
            <a:avLst/>
          </a:prstGeom>
          <a:noFill/>
          <a:ln/>
        </p:spPr>
        <p:txBody>
          <a:bodyPr wrap="none" lIns="0" tIns="0" rIns="0" bIns="0" rtlCol="0" anchor="t"/>
          <a:lstStyle/>
          <a:p>
            <a:pPr marL="0" indent="0" algn="l">
              <a:lnSpc>
                <a:spcPts val="1650"/>
              </a:lnSpc>
              <a:buNone/>
            </a:pPr>
            <a:r>
              <a:rPr lang="en-US" sz="1000" dirty="0">
                <a:solidFill>
                  <a:srgbClr val="384653"/>
                </a:solidFill>
                <a:latin typeface="Montserrat" pitchFamily="34" charset="0"/>
                <a:ea typeface="Montserrat" pitchFamily="34" charset="-122"/>
                <a:cs typeface="Montserrat" pitchFamily="34" charset="-120"/>
              </a:rPr>
              <a:t>Memanfaatkan temuan untuk evaluasi Kampanye yang belum efektif</a:t>
            </a:r>
            <a:endParaRPr lang="en-US" sz="1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8309" y="1062038"/>
            <a:ext cx="4988838" cy="623530"/>
          </a:xfrm>
          <a:prstGeom prst="rect">
            <a:avLst/>
          </a:prstGeom>
          <a:noFill/>
          <a:ln/>
        </p:spPr>
        <p:txBody>
          <a:bodyPr wrap="none" lIns="0" tIns="0" rIns="0" bIns="0" rtlCol="0" anchor="t"/>
          <a:lstStyle/>
          <a:p>
            <a:pPr marL="0" indent="0" algn="l">
              <a:lnSpc>
                <a:spcPts val="4900"/>
              </a:lnSpc>
              <a:buNone/>
            </a:pPr>
            <a:r>
              <a:rPr lang="en-US" sz="3900" b="1" dirty="0">
                <a:solidFill>
                  <a:srgbClr val="2E3C4E"/>
                </a:solidFill>
                <a:latin typeface="Barlow Bold" pitchFamily="34" charset="0"/>
                <a:ea typeface="Barlow Bold" pitchFamily="34" charset="-122"/>
                <a:cs typeface="Barlow Bold" pitchFamily="34" charset="-120"/>
              </a:rPr>
              <a:t>Problem Statement</a:t>
            </a:r>
            <a:endParaRPr lang="en-US" sz="3900" dirty="0"/>
          </a:p>
        </p:txBody>
      </p:sp>
      <p:sp>
        <p:nvSpPr>
          <p:cNvPr id="3" name="Text 1"/>
          <p:cNvSpPr/>
          <p:nvPr/>
        </p:nvSpPr>
        <p:spPr>
          <a:xfrm>
            <a:off x="758309" y="2159437"/>
            <a:ext cx="2993350" cy="374094"/>
          </a:xfrm>
          <a:prstGeom prst="rect">
            <a:avLst/>
          </a:prstGeom>
          <a:noFill/>
          <a:ln/>
        </p:spPr>
        <p:txBody>
          <a:bodyPr wrap="none" lIns="0" tIns="0" rIns="0" bIns="0" rtlCol="0" anchor="t"/>
          <a:lstStyle/>
          <a:p>
            <a:pPr marL="0" indent="0" algn="l">
              <a:lnSpc>
                <a:spcPts val="2900"/>
              </a:lnSpc>
              <a:buNone/>
            </a:pPr>
            <a:r>
              <a:rPr lang="en-US" sz="2350" b="1" dirty="0">
                <a:solidFill>
                  <a:srgbClr val="2E3C4E"/>
                </a:solidFill>
                <a:latin typeface="Barlow Bold" pitchFamily="34" charset="0"/>
                <a:ea typeface="Barlow Bold" pitchFamily="34" charset="-122"/>
                <a:cs typeface="Barlow Bold" pitchFamily="34" charset="-120"/>
              </a:rPr>
              <a:t>Kondisi Saat Ini</a:t>
            </a:r>
            <a:endParaRPr lang="en-US" sz="2350" dirty="0"/>
          </a:p>
        </p:txBody>
      </p:sp>
      <p:sp>
        <p:nvSpPr>
          <p:cNvPr id="4" name="Text 2"/>
          <p:cNvSpPr/>
          <p:nvPr/>
        </p:nvSpPr>
        <p:spPr>
          <a:xfrm>
            <a:off x="758309" y="2723078"/>
            <a:ext cx="6325672" cy="606504"/>
          </a:xfrm>
          <a:prstGeom prst="rect">
            <a:avLst/>
          </a:prstGeom>
          <a:noFill/>
          <a:ln/>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Supermarket menghadapi beberapa tantangan kritis dalam era retail modern:</a:t>
            </a:r>
            <a:endParaRPr lang="en-US" sz="1450" dirty="0"/>
          </a:p>
        </p:txBody>
      </p:sp>
      <p:sp>
        <p:nvSpPr>
          <p:cNvPr id="5" name="Text 3"/>
          <p:cNvSpPr/>
          <p:nvPr/>
        </p:nvSpPr>
        <p:spPr>
          <a:xfrm>
            <a:off x="758309" y="3500199"/>
            <a:ext cx="6325672" cy="606504"/>
          </a:xfrm>
          <a:prstGeom prst="rect">
            <a:avLst/>
          </a:prstGeom>
          <a:noFill/>
          <a:ln/>
        </p:spPr>
        <p:txBody>
          <a:bodyPr wrap="square" lIns="0" tIns="0" rIns="0" bIns="0" rtlCol="0" anchor="t"/>
          <a:lstStyle/>
          <a:p>
            <a:pPr marL="342900" indent="-342900" algn="l">
              <a:lnSpc>
                <a:spcPts val="2350"/>
              </a:lnSpc>
              <a:buSzPct val="100000"/>
              <a:buChar char="•"/>
            </a:pPr>
            <a:r>
              <a:rPr lang="en-US" sz="1450" dirty="0">
                <a:solidFill>
                  <a:srgbClr val="384653"/>
                </a:solidFill>
                <a:latin typeface="Montserrat" pitchFamily="34" charset="0"/>
                <a:ea typeface="Montserrat" pitchFamily="34" charset="-122"/>
                <a:cs typeface="Montserrat" pitchFamily="34" charset="-120"/>
              </a:rPr>
              <a:t>Kesulitan mengidentifikasi dan menargetkan </a:t>
            </a:r>
            <a:r>
              <a:rPr lang="en-US" sz="1450" b="1" dirty="0">
                <a:solidFill>
                  <a:srgbClr val="384653"/>
                </a:solidFill>
                <a:latin typeface="Montserrat" pitchFamily="34" charset="0"/>
                <a:ea typeface="Montserrat" pitchFamily="34" charset="-122"/>
                <a:cs typeface="Montserrat" pitchFamily="34" charset="-120"/>
              </a:rPr>
              <a:t>high-value customers</a:t>
            </a:r>
            <a:r>
              <a:rPr lang="en-US" sz="1450" dirty="0">
                <a:solidFill>
                  <a:srgbClr val="384653"/>
                </a:solidFill>
                <a:latin typeface="Montserrat" pitchFamily="34" charset="0"/>
                <a:ea typeface="Montserrat" pitchFamily="34" charset="-122"/>
                <a:cs typeface="Montserrat" pitchFamily="34" charset="-120"/>
              </a:rPr>
              <a:t> secara efektif.</a:t>
            </a:r>
            <a:endParaRPr lang="en-US" sz="1450" dirty="0"/>
          </a:p>
        </p:txBody>
      </p:sp>
      <p:sp>
        <p:nvSpPr>
          <p:cNvPr id="6" name="Text 4"/>
          <p:cNvSpPr/>
          <p:nvPr/>
        </p:nvSpPr>
        <p:spPr>
          <a:xfrm>
            <a:off x="758309" y="4173022"/>
            <a:ext cx="6325672" cy="606504"/>
          </a:xfrm>
          <a:prstGeom prst="rect">
            <a:avLst/>
          </a:prstGeom>
          <a:noFill/>
          <a:ln/>
        </p:spPr>
        <p:txBody>
          <a:bodyPr wrap="square" lIns="0" tIns="0" rIns="0" bIns="0" rtlCol="0" anchor="t"/>
          <a:lstStyle/>
          <a:p>
            <a:pPr marL="342900" indent="-342900" algn="l">
              <a:lnSpc>
                <a:spcPts val="2350"/>
              </a:lnSpc>
              <a:buSzPct val="100000"/>
              <a:buChar char="•"/>
            </a:pPr>
            <a:r>
              <a:rPr lang="en-US" sz="1450" dirty="0">
                <a:solidFill>
                  <a:srgbClr val="384653"/>
                </a:solidFill>
                <a:latin typeface="Montserrat" pitchFamily="34" charset="0"/>
                <a:ea typeface="Montserrat" pitchFamily="34" charset="-122"/>
                <a:cs typeface="Montserrat" pitchFamily="34" charset="-120"/>
              </a:rPr>
              <a:t>Pendekatan pemasaran </a:t>
            </a:r>
            <a:r>
              <a:rPr lang="en-US" sz="1450" i="1" dirty="0">
                <a:solidFill>
                  <a:srgbClr val="384653"/>
                </a:solidFill>
                <a:latin typeface="Montserrat" pitchFamily="34" charset="0"/>
                <a:ea typeface="Montserrat" pitchFamily="34" charset="-122"/>
                <a:cs typeface="Montserrat" pitchFamily="34" charset="-120"/>
              </a:rPr>
              <a:t>one-size-fits-all</a:t>
            </a:r>
            <a:r>
              <a:rPr lang="en-US" sz="1450" dirty="0">
                <a:solidFill>
                  <a:srgbClr val="384653"/>
                </a:solidFill>
                <a:latin typeface="Montserrat" pitchFamily="34" charset="0"/>
                <a:ea typeface="Montserrat" pitchFamily="34" charset="-122"/>
                <a:cs typeface="Montserrat" pitchFamily="34" charset="-120"/>
              </a:rPr>
              <a:t> yang tidak efisien dan menghabiskan budget tanpa hasil optimal.</a:t>
            </a:r>
            <a:endParaRPr lang="en-US" sz="1450" dirty="0"/>
          </a:p>
        </p:txBody>
      </p:sp>
      <p:sp>
        <p:nvSpPr>
          <p:cNvPr id="7" name="Text 5"/>
          <p:cNvSpPr/>
          <p:nvPr/>
        </p:nvSpPr>
        <p:spPr>
          <a:xfrm>
            <a:off x="758309" y="4845844"/>
            <a:ext cx="6325672" cy="909757"/>
          </a:xfrm>
          <a:prstGeom prst="rect">
            <a:avLst/>
          </a:prstGeom>
          <a:noFill/>
          <a:ln/>
        </p:spPr>
        <p:txBody>
          <a:bodyPr wrap="square" lIns="0" tIns="0" rIns="0" bIns="0" rtlCol="0" anchor="t"/>
          <a:lstStyle/>
          <a:p>
            <a:pPr marL="342900" indent="-342900" algn="l">
              <a:lnSpc>
                <a:spcPts val="2350"/>
              </a:lnSpc>
              <a:buSzPct val="100000"/>
              <a:buChar char="•"/>
            </a:pPr>
            <a:r>
              <a:rPr lang="en-US" sz="1450" dirty="0">
                <a:solidFill>
                  <a:srgbClr val="384653"/>
                </a:solidFill>
                <a:latin typeface="Montserrat" pitchFamily="34" charset="0"/>
                <a:ea typeface="Montserrat" pitchFamily="34" charset="-122"/>
                <a:cs typeface="Montserrat" pitchFamily="34" charset="-120"/>
              </a:rPr>
              <a:t>Faktor demografis seperti usia, pendidikan, dan status pernikahan memengaruhi pola belanja, namun belum dianalisis secara kuantitatif.</a:t>
            </a:r>
            <a:endParaRPr lang="en-US" sz="1450" dirty="0"/>
          </a:p>
        </p:txBody>
      </p:sp>
      <p:sp>
        <p:nvSpPr>
          <p:cNvPr id="8" name="Text 6"/>
          <p:cNvSpPr/>
          <p:nvPr/>
        </p:nvSpPr>
        <p:spPr>
          <a:xfrm>
            <a:off x="758309" y="5821918"/>
            <a:ext cx="6325672" cy="606504"/>
          </a:xfrm>
          <a:prstGeom prst="rect">
            <a:avLst/>
          </a:prstGeom>
          <a:noFill/>
          <a:ln/>
        </p:spPr>
        <p:txBody>
          <a:bodyPr wrap="square" lIns="0" tIns="0" rIns="0" bIns="0" rtlCol="0" anchor="t"/>
          <a:lstStyle/>
          <a:p>
            <a:pPr marL="342900" indent="-342900" algn="l">
              <a:lnSpc>
                <a:spcPts val="2350"/>
              </a:lnSpc>
              <a:buSzPct val="100000"/>
              <a:buChar char="•"/>
            </a:pPr>
            <a:r>
              <a:rPr lang="en-US" sz="1450" dirty="0">
                <a:solidFill>
                  <a:srgbClr val="384653"/>
                </a:solidFill>
                <a:latin typeface="Montserrat" pitchFamily="34" charset="0"/>
                <a:ea typeface="Montserrat" pitchFamily="34" charset="-122"/>
                <a:cs typeface="Montserrat" pitchFamily="34" charset="-120"/>
              </a:rPr>
              <a:t>Keterbatasan pemahaman tentang kategori produk yang paling menguntungkan.</a:t>
            </a:r>
            <a:endParaRPr lang="en-US" sz="1450" dirty="0"/>
          </a:p>
        </p:txBody>
      </p:sp>
      <p:sp>
        <p:nvSpPr>
          <p:cNvPr id="9" name="Text 7"/>
          <p:cNvSpPr/>
          <p:nvPr/>
        </p:nvSpPr>
        <p:spPr>
          <a:xfrm>
            <a:off x="758309" y="6494740"/>
            <a:ext cx="6325672" cy="606504"/>
          </a:xfrm>
          <a:prstGeom prst="rect">
            <a:avLst/>
          </a:prstGeom>
          <a:noFill/>
          <a:ln/>
        </p:spPr>
        <p:txBody>
          <a:bodyPr wrap="square" lIns="0" tIns="0" rIns="0" bIns="0" rtlCol="0" anchor="t"/>
          <a:lstStyle/>
          <a:p>
            <a:pPr marL="342900" indent="-342900" algn="l">
              <a:lnSpc>
                <a:spcPts val="2350"/>
              </a:lnSpc>
              <a:buSzPct val="100000"/>
              <a:buChar char="•"/>
            </a:pPr>
            <a:r>
              <a:rPr lang="en-US" sz="1450" dirty="0">
                <a:solidFill>
                  <a:srgbClr val="384653"/>
                </a:solidFill>
                <a:latin typeface="Montserrat" pitchFamily="34" charset="0"/>
                <a:ea typeface="Montserrat" pitchFamily="34" charset="-122"/>
                <a:cs typeface="Montserrat" pitchFamily="34" charset="-120"/>
              </a:rPr>
              <a:t>Tidak ada evaluasi sistematis terhadap efektivitas kampanye pemasaran yang telah dijalankan.</a:t>
            </a:r>
            <a:endParaRPr lang="en-US" sz="1450" dirty="0"/>
          </a:p>
        </p:txBody>
      </p:sp>
      <p:sp>
        <p:nvSpPr>
          <p:cNvPr id="10" name="Text 8"/>
          <p:cNvSpPr/>
          <p:nvPr/>
        </p:nvSpPr>
        <p:spPr>
          <a:xfrm>
            <a:off x="7554039" y="2159437"/>
            <a:ext cx="2993350" cy="374094"/>
          </a:xfrm>
          <a:prstGeom prst="rect">
            <a:avLst/>
          </a:prstGeom>
          <a:noFill/>
          <a:ln/>
        </p:spPr>
        <p:txBody>
          <a:bodyPr wrap="none" lIns="0" tIns="0" rIns="0" bIns="0" rtlCol="0" anchor="t"/>
          <a:lstStyle/>
          <a:p>
            <a:pPr marL="0" indent="0" algn="l">
              <a:lnSpc>
                <a:spcPts val="2900"/>
              </a:lnSpc>
              <a:buNone/>
            </a:pPr>
            <a:r>
              <a:rPr lang="en-US" sz="2350" b="1" dirty="0">
                <a:solidFill>
                  <a:srgbClr val="2E3C4E"/>
                </a:solidFill>
                <a:latin typeface="Barlow Bold" pitchFamily="34" charset="0"/>
                <a:ea typeface="Barlow Bold" pitchFamily="34" charset="-122"/>
                <a:cs typeface="Barlow Bold" pitchFamily="34" charset="-120"/>
              </a:rPr>
              <a:t>Tujuan Analisis</a:t>
            </a:r>
            <a:endParaRPr lang="en-US" sz="2350" dirty="0"/>
          </a:p>
        </p:txBody>
      </p:sp>
      <p:sp>
        <p:nvSpPr>
          <p:cNvPr id="11" name="Text 9"/>
          <p:cNvSpPr/>
          <p:nvPr/>
        </p:nvSpPr>
        <p:spPr>
          <a:xfrm>
            <a:off x="7554039" y="2723078"/>
            <a:ext cx="6325672" cy="1213009"/>
          </a:xfrm>
          <a:prstGeom prst="rect">
            <a:avLst/>
          </a:prstGeom>
          <a:noFill/>
          <a:ln/>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Analisis ini diperlukan untuk memetakan profil pelanggan secara detail, memahami preferensi produk berdasarkan segmen, dan mengevaluasi ROI dari kampanye pemasaran yang telah dilakukan. Tujuan spesifik meliputi:</a:t>
            </a:r>
            <a:endParaRPr lang="en-US" sz="1450" dirty="0"/>
          </a:p>
        </p:txBody>
      </p:sp>
      <p:sp>
        <p:nvSpPr>
          <p:cNvPr id="12" name="Text 10"/>
          <p:cNvSpPr/>
          <p:nvPr/>
        </p:nvSpPr>
        <p:spPr>
          <a:xfrm>
            <a:off x="7554039" y="4106704"/>
            <a:ext cx="6325672" cy="909757"/>
          </a:xfrm>
          <a:prstGeom prst="rect">
            <a:avLst/>
          </a:prstGeom>
          <a:noFill/>
          <a:ln/>
        </p:spPr>
        <p:txBody>
          <a:bodyPr wrap="square" lIns="0" tIns="0" rIns="0" bIns="0" rtlCol="0" anchor="t"/>
          <a:lstStyle/>
          <a:p>
            <a:pPr marL="342900" indent="-342900" algn="l">
              <a:lnSpc>
                <a:spcPts val="2350"/>
              </a:lnSpc>
              <a:buSzPct val="100000"/>
              <a:buChar char="•"/>
            </a:pPr>
            <a:r>
              <a:rPr lang="en-US" sz="1450" dirty="0">
                <a:solidFill>
                  <a:srgbClr val="384653"/>
                </a:solidFill>
                <a:latin typeface="Montserrat" pitchFamily="34" charset="0"/>
                <a:ea typeface="Montserrat" pitchFamily="34" charset="-122"/>
                <a:cs typeface="Montserrat" pitchFamily="34" charset="-120"/>
              </a:rPr>
              <a:t>Menganalisis profil demografis (usia, pendidikan, status pernikahan) dari segmen pelanggan dengan total belanja terbesar.</a:t>
            </a:r>
            <a:endParaRPr lang="en-US" sz="1450" dirty="0"/>
          </a:p>
        </p:txBody>
      </p:sp>
      <p:sp>
        <p:nvSpPr>
          <p:cNvPr id="13" name="Text 11"/>
          <p:cNvSpPr/>
          <p:nvPr/>
        </p:nvSpPr>
        <p:spPr>
          <a:xfrm>
            <a:off x="7554039" y="5082778"/>
            <a:ext cx="6325672" cy="606504"/>
          </a:xfrm>
          <a:prstGeom prst="rect">
            <a:avLst/>
          </a:prstGeom>
          <a:noFill/>
          <a:ln/>
        </p:spPr>
        <p:txBody>
          <a:bodyPr wrap="square" lIns="0" tIns="0" rIns="0" bIns="0" rtlCol="0" anchor="t"/>
          <a:lstStyle/>
          <a:p>
            <a:pPr marL="342900" indent="-342900" algn="l">
              <a:lnSpc>
                <a:spcPts val="2350"/>
              </a:lnSpc>
              <a:buSzPct val="100000"/>
              <a:buChar char="•"/>
            </a:pPr>
            <a:r>
              <a:rPr lang="en-US" sz="1450" dirty="0">
                <a:solidFill>
                  <a:srgbClr val="384653"/>
                </a:solidFill>
                <a:latin typeface="Montserrat" pitchFamily="34" charset="0"/>
                <a:ea typeface="Montserrat" pitchFamily="34" charset="-122"/>
                <a:cs typeface="Montserrat" pitchFamily="34" charset="-120"/>
              </a:rPr>
              <a:t>Menentukan korelasi signifikan antara tingkat pendapatan (Income) dan total belanja pelanggan.</a:t>
            </a:r>
            <a:endParaRPr lang="en-US" sz="1450" dirty="0"/>
          </a:p>
        </p:txBody>
      </p:sp>
      <p:sp>
        <p:nvSpPr>
          <p:cNvPr id="14" name="Text 12"/>
          <p:cNvSpPr/>
          <p:nvPr/>
        </p:nvSpPr>
        <p:spPr>
          <a:xfrm>
            <a:off x="7554039" y="5755600"/>
            <a:ext cx="6325672" cy="606504"/>
          </a:xfrm>
          <a:prstGeom prst="rect">
            <a:avLst/>
          </a:prstGeom>
          <a:noFill/>
          <a:ln/>
        </p:spPr>
        <p:txBody>
          <a:bodyPr wrap="square" lIns="0" tIns="0" rIns="0" bIns="0" rtlCol="0" anchor="t"/>
          <a:lstStyle/>
          <a:p>
            <a:pPr marL="342900" indent="-342900" algn="l">
              <a:lnSpc>
                <a:spcPts val="2350"/>
              </a:lnSpc>
              <a:buSzPct val="100000"/>
              <a:buChar char="•"/>
            </a:pPr>
            <a:r>
              <a:rPr lang="en-US" sz="1450" dirty="0">
                <a:solidFill>
                  <a:srgbClr val="384653"/>
                </a:solidFill>
                <a:latin typeface="Montserrat" pitchFamily="34" charset="0"/>
                <a:ea typeface="Montserrat" pitchFamily="34" charset="-122"/>
                <a:cs typeface="Montserrat" pitchFamily="34" charset="-120"/>
              </a:rPr>
              <a:t>Mengidentifikasi kategori produk yang memberikan kontribusi pendapatan terbesar dan margin tertinggi.</a:t>
            </a:r>
            <a:endParaRPr lang="en-US" sz="1450" dirty="0"/>
          </a:p>
        </p:txBody>
      </p:sp>
      <p:sp>
        <p:nvSpPr>
          <p:cNvPr id="15" name="Text 13"/>
          <p:cNvSpPr/>
          <p:nvPr/>
        </p:nvSpPr>
        <p:spPr>
          <a:xfrm>
            <a:off x="7554039" y="6428423"/>
            <a:ext cx="6325672" cy="606504"/>
          </a:xfrm>
          <a:prstGeom prst="rect">
            <a:avLst/>
          </a:prstGeom>
          <a:noFill/>
          <a:ln/>
        </p:spPr>
        <p:txBody>
          <a:bodyPr wrap="square" lIns="0" tIns="0" rIns="0" bIns="0" rtlCol="0" anchor="t"/>
          <a:lstStyle/>
          <a:p>
            <a:pPr marL="342900" indent="-342900" algn="l">
              <a:lnSpc>
                <a:spcPts val="2350"/>
              </a:lnSpc>
              <a:buSzPct val="100000"/>
              <a:buChar char="•"/>
            </a:pPr>
            <a:r>
              <a:rPr lang="en-US" sz="1450" dirty="0">
                <a:solidFill>
                  <a:srgbClr val="384653"/>
                </a:solidFill>
                <a:latin typeface="Montserrat" pitchFamily="34" charset="0"/>
                <a:ea typeface="Montserrat" pitchFamily="34" charset="-122"/>
                <a:cs typeface="Montserrat" pitchFamily="34" charset="-120"/>
              </a:rPr>
              <a:t>Mengevaluasi tingkat efektivitas dan ROI dari kampanye pemasaran yang telah dilaksanakan.</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702356"/>
          </a:xfrm>
          <a:prstGeom prst="rect">
            <a:avLst/>
          </a:prstGeom>
        </p:spPr>
      </p:pic>
      <p:sp>
        <p:nvSpPr>
          <p:cNvPr id="3" name="Text 0"/>
          <p:cNvSpPr/>
          <p:nvPr/>
        </p:nvSpPr>
        <p:spPr>
          <a:xfrm>
            <a:off x="518874" y="1978104"/>
            <a:ext cx="3413641" cy="426601"/>
          </a:xfrm>
          <a:prstGeom prst="rect">
            <a:avLst/>
          </a:prstGeom>
          <a:noFill/>
          <a:ln/>
        </p:spPr>
        <p:txBody>
          <a:bodyPr wrap="none" lIns="0" tIns="0" rIns="0" bIns="0" rtlCol="0" anchor="t"/>
          <a:lstStyle/>
          <a:p>
            <a:pPr marL="0" indent="0" algn="l">
              <a:lnSpc>
                <a:spcPts val="3350"/>
              </a:lnSpc>
              <a:buNone/>
            </a:pPr>
            <a:r>
              <a:rPr lang="en-US" sz="2650" b="1" dirty="0">
                <a:solidFill>
                  <a:srgbClr val="2E3C4E"/>
                </a:solidFill>
                <a:latin typeface="Barlow Bold" pitchFamily="34" charset="0"/>
                <a:ea typeface="Barlow Bold" pitchFamily="34" charset="-122"/>
                <a:cs typeface="Barlow Bold" pitchFamily="34" charset="-120"/>
              </a:rPr>
              <a:t>Data Understanding</a:t>
            </a:r>
            <a:endParaRPr lang="en-US" sz="2650" dirty="0"/>
          </a:p>
        </p:txBody>
      </p:sp>
      <p:sp>
        <p:nvSpPr>
          <p:cNvPr id="4" name="Text 1"/>
          <p:cNvSpPr/>
          <p:nvPr/>
        </p:nvSpPr>
        <p:spPr>
          <a:xfrm>
            <a:off x="518874" y="2599253"/>
            <a:ext cx="13592651" cy="415290"/>
          </a:xfrm>
          <a:prstGeom prst="rect">
            <a:avLst/>
          </a:prstGeom>
          <a:noFill/>
          <a:ln/>
        </p:spPr>
        <p:txBody>
          <a:bodyPr wrap="square" lIns="0" tIns="0" rIns="0" bIns="0" rtlCol="0" anchor="t"/>
          <a:lstStyle/>
          <a:p>
            <a:pPr marL="0" indent="0" algn="l">
              <a:lnSpc>
                <a:spcPts val="1600"/>
              </a:lnSpc>
              <a:buNone/>
            </a:pPr>
            <a:r>
              <a:rPr lang="en-US" sz="1000" dirty="0">
                <a:solidFill>
                  <a:srgbClr val="384653"/>
                </a:solidFill>
                <a:latin typeface="Montserrat" pitchFamily="34" charset="0"/>
                <a:ea typeface="Montserrat" pitchFamily="34" charset="-122"/>
                <a:cs typeface="Montserrat" pitchFamily="34" charset="-120"/>
              </a:rPr>
              <a:t>Untuk mengungkap wawasan berharga dari basis pelanggan kami, kami menyelami dataset komprehensif yang menangkap setiap aspek interaksi pelanggan dengan supermarket. Struktur data ini dirancang untuk memungkinkan analisis mendalam tentang perilaku, preferensi, dan respons terhadap inisiatif pemasaran.</a:t>
            </a:r>
            <a:endParaRPr lang="en-US" sz="1000" dirty="0"/>
          </a:p>
        </p:txBody>
      </p:sp>
      <p:sp>
        <p:nvSpPr>
          <p:cNvPr id="5" name="Shape 2"/>
          <p:cNvSpPr/>
          <p:nvPr/>
        </p:nvSpPr>
        <p:spPr>
          <a:xfrm>
            <a:off x="518874" y="3160395"/>
            <a:ext cx="6731437" cy="2546628"/>
          </a:xfrm>
          <a:prstGeom prst="roundRect">
            <a:avLst>
              <a:gd name="adj" fmla="val 2873"/>
            </a:avLst>
          </a:prstGeom>
          <a:solidFill>
            <a:srgbClr val="FFFFFF"/>
          </a:solidFill>
          <a:ln w="15240">
            <a:solidFill>
              <a:srgbClr val="BACFDD"/>
            </a:solidFill>
            <a:prstDash val="solid"/>
          </a:ln>
        </p:spPr>
      </p:sp>
      <p:pic>
        <p:nvPicPr>
          <p:cNvPr id="6" name="Image 1" descr="preencoded.png"/>
          <p:cNvPicPr>
            <a:picLocks noChangeAspect="1"/>
          </p:cNvPicPr>
          <p:nvPr/>
        </p:nvPicPr>
        <p:blipFill>
          <a:blip r:embed="rId4"/>
          <a:stretch>
            <a:fillRect/>
          </a:stretch>
        </p:blipFill>
        <p:spPr>
          <a:xfrm>
            <a:off x="503634" y="3160395"/>
            <a:ext cx="60960" cy="2546628"/>
          </a:xfrm>
          <a:prstGeom prst="rect">
            <a:avLst/>
          </a:prstGeom>
        </p:spPr>
      </p:pic>
      <p:sp>
        <p:nvSpPr>
          <p:cNvPr id="7" name="Text 3"/>
          <p:cNvSpPr/>
          <p:nvPr/>
        </p:nvSpPr>
        <p:spPr>
          <a:xfrm>
            <a:off x="709493" y="3305294"/>
            <a:ext cx="1706761" cy="213360"/>
          </a:xfrm>
          <a:prstGeom prst="rect">
            <a:avLst/>
          </a:prstGeom>
          <a:noFill/>
          <a:ln/>
        </p:spPr>
        <p:txBody>
          <a:bodyPr wrap="none" lIns="0" tIns="0" rIns="0" bIns="0" rtlCol="0" anchor="t"/>
          <a:lstStyle/>
          <a:p>
            <a:pPr marL="0" indent="0" algn="l">
              <a:lnSpc>
                <a:spcPts val="1650"/>
              </a:lnSpc>
              <a:buNone/>
            </a:pPr>
            <a:r>
              <a:rPr lang="en-US" sz="1300" b="1" dirty="0">
                <a:solidFill>
                  <a:srgbClr val="384653"/>
                </a:solidFill>
                <a:latin typeface="Barlow Bold" pitchFamily="34" charset="0"/>
                <a:ea typeface="Barlow Bold" pitchFamily="34" charset="-122"/>
                <a:cs typeface="Barlow Bold" pitchFamily="34" charset="-120"/>
              </a:rPr>
              <a:t>Data Transaksi Produk</a:t>
            </a:r>
            <a:endParaRPr lang="en-US" sz="1300" dirty="0"/>
          </a:p>
        </p:txBody>
      </p:sp>
      <p:sp>
        <p:nvSpPr>
          <p:cNvPr id="8" name="Text 4"/>
          <p:cNvSpPr/>
          <p:nvPr/>
        </p:nvSpPr>
        <p:spPr>
          <a:xfrm>
            <a:off x="709493" y="3596402"/>
            <a:ext cx="6395918" cy="415290"/>
          </a:xfrm>
          <a:prstGeom prst="rect">
            <a:avLst/>
          </a:prstGeom>
          <a:noFill/>
          <a:ln/>
        </p:spPr>
        <p:txBody>
          <a:bodyPr wrap="square" lIns="0" tIns="0" rIns="0" bIns="0" rtlCol="0" anchor="t"/>
          <a:lstStyle/>
          <a:p>
            <a:pPr marL="0" indent="0" algn="l">
              <a:lnSpc>
                <a:spcPts val="1600"/>
              </a:lnSpc>
              <a:buNone/>
            </a:pPr>
            <a:r>
              <a:rPr lang="en-US" sz="1000" dirty="0">
                <a:solidFill>
                  <a:srgbClr val="384653"/>
                </a:solidFill>
                <a:latin typeface="Montserrat" pitchFamily="34" charset="0"/>
                <a:ea typeface="Montserrat" pitchFamily="34" charset="-122"/>
                <a:cs typeface="Montserrat" pitchFamily="34" charset="-120"/>
              </a:rPr>
              <a:t>Catatan pengeluaran pelanggan selama 2 tahun pada berbagai kategori produk. Memungkinkan identifikasi preferensi produk dan pola belanja.</a:t>
            </a:r>
            <a:endParaRPr lang="en-US" sz="1000" dirty="0"/>
          </a:p>
        </p:txBody>
      </p:sp>
      <p:sp>
        <p:nvSpPr>
          <p:cNvPr id="9" name="Text 5"/>
          <p:cNvSpPr/>
          <p:nvPr/>
        </p:nvSpPr>
        <p:spPr>
          <a:xfrm>
            <a:off x="709493" y="4089440"/>
            <a:ext cx="6395918" cy="207645"/>
          </a:xfrm>
          <a:prstGeom prst="rect">
            <a:avLst/>
          </a:prstGeom>
          <a:noFill/>
          <a:ln/>
        </p:spPr>
        <p:txBody>
          <a:bodyPr wrap="none" lIns="0" tIns="0" rIns="0" bIns="0" rtlCol="0" anchor="t"/>
          <a:lstStyle/>
          <a:p>
            <a:pPr marL="342900" indent="-342900" algn="l">
              <a:lnSpc>
                <a:spcPts val="1600"/>
              </a:lnSpc>
              <a:buSzPct val="100000"/>
              <a:buChar char="•"/>
            </a:pPr>
            <a:r>
              <a:rPr lang="en-US" sz="1000" b="1" dirty="0">
                <a:solidFill>
                  <a:srgbClr val="384653"/>
                </a:solidFill>
                <a:latin typeface="Montserrat" pitchFamily="34" charset="0"/>
                <a:ea typeface="Montserrat" pitchFamily="34" charset="-122"/>
                <a:cs typeface="Montserrat" pitchFamily="34" charset="-120"/>
              </a:rPr>
              <a:t>MntWines</a:t>
            </a:r>
            <a:r>
              <a:rPr lang="en-US" sz="1000" dirty="0">
                <a:solidFill>
                  <a:srgbClr val="384653"/>
                </a:solidFill>
                <a:latin typeface="Montserrat" pitchFamily="34" charset="0"/>
                <a:ea typeface="Montserrat" pitchFamily="34" charset="-122"/>
                <a:cs typeface="Montserrat" pitchFamily="34" charset="-120"/>
              </a:rPr>
              <a:t> (Produk Wine)</a:t>
            </a:r>
            <a:endParaRPr lang="en-US" sz="1000" dirty="0"/>
          </a:p>
        </p:txBody>
      </p:sp>
      <p:sp>
        <p:nvSpPr>
          <p:cNvPr id="10" name="Text 6"/>
          <p:cNvSpPr/>
          <p:nvPr/>
        </p:nvSpPr>
        <p:spPr>
          <a:xfrm>
            <a:off x="709493" y="4342448"/>
            <a:ext cx="6395918" cy="207645"/>
          </a:xfrm>
          <a:prstGeom prst="rect">
            <a:avLst/>
          </a:prstGeom>
          <a:noFill/>
          <a:ln/>
        </p:spPr>
        <p:txBody>
          <a:bodyPr wrap="none" lIns="0" tIns="0" rIns="0" bIns="0" rtlCol="0" anchor="t"/>
          <a:lstStyle/>
          <a:p>
            <a:pPr marL="342900" indent="-342900" algn="l">
              <a:lnSpc>
                <a:spcPts val="1600"/>
              </a:lnSpc>
              <a:buSzPct val="100000"/>
              <a:buChar char="•"/>
            </a:pPr>
            <a:r>
              <a:rPr lang="en-US" sz="1000" b="1" dirty="0">
                <a:solidFill>
                  <a:srgbClr val="384653"/>
                </a:solidFill>
                <a:latin typeface="Montserrat" pitchFamily="34" charset="0"/>
                <a:ea typeface="Montserrat" pitchFamily="34" charset="-122"/>
                <a:cs typeface="Montserrat" pitchFamily="34" charset="-120"/>
              </a:rPr>
              <a:t>MntFruits</a:t>
            </a:r>
            <a:r>
              <a:rPr lang="en-US" sz="1000" dirty="0">
                <a:solidFill>
                  <a:srgbClr val="384653"/>
                </a:solidFill>
                <a:latin typeface="Montserrat" pitchFamily="34" charset="0"/>
                <a:ea typeface="Montserrat" pitchFamily="34" charset="-122"/>
                <a:cs typeface="Montserrat" pitchFamily="34" charset="-120"/>
              </a:rPr>
              <a:t> (Buah-buahan)</a:t>
            </a:r>
            <a:endParaRPr lang="en-US" sz="1000" dirty="0"/>
          </a:p>
        </p:txBody>
      </p:sp>
      <p:sp>
        <p:nvSpPr>
          <p:cNvPr id="11" name="Text 7"/>
          <p:cNvSpPr/>
          <p:nvPr/>
        </p:nvSpPr>
        <p:spPr>
          <a:xfrm>
            <a:off x="709493" y="4595455"/>
            <a:ext cx="6395918" cy="207645"/>
          </a:xfrm>
          <a:prstGeom prst="rect">
            <a:avLst/>
          </a:prstGeom>
          <a:noFill/>
          <a:ln/>
        </p:spPr>
        <p:txBody>
          <a:bodyPr wrap="none" lIns="0" tIns="0" rIns="0" bIns="0" rtlCol="0" anchor="t"/>
          <a:lstStyle/>
          <a:p>
            <a:pPr marL="342900" indent="-342900" algn="l">
              <a:lnSpc>
                <a:spcPts val="1600"/>
              </a:lnSpc>
              <a:buSzPct val="100000"/>
              <a:buChar char="•"/>
            </a:pPr>
            <a:r>
              <a:rPr lang="en-US" sz="1000" b="1" dirty="0">
                <a:solidFill>
                  <a:srgbClr val="384653"/>
                </a:solidFill>
                <a:latin typeface="Montserrat" pitchFamily="34" charset="0"/>
                <a:ea typeface="Montserrat" pitchFamily="34" charset="-122"/>
                <a:cs typeface="Montserrat" pitchFamily="34" charset="-120"/>
              </a:rPr>
              <a:t>MntMeatProducts</a:t>
            </a:r>
            <a:r>
              <a:rPr lang="en-US" sz="1000" dirty="0">
                <a:solidFill>
                  <a:srgbClr val="384653"/>
                </a:solidFill>
                <a:latin typeface="Montserrat" pitchFamily="34" charset="0"/>
                <a:ea typeface="Montserrat" pitchFamily="34" charset="-122"/>
                <a:cs typeface="Montserrat" pitchFamily="34" charset="-120"/>
              </a:rPr>
              <a:t> (Produk Daging)</a:t>
            </a:r>
            <a:endParaRPr lang="en-US" sz="1000" dirty="0"/>
          </a:p>
        </p:txBody>
      </p:sp>
      <p:sp>
        <p:nvSpPr>
          <p:cNvPr id="12" name="Text 8"/>
          <p:cNvSpPr/>
          <p:nvPr/>
        </p:nvSpPr>
        <p:spPr>
          <a:xfrm>
            <a:off x="709493" y="4848463"/>
            <a:ext cx="6395918" cy="207645"/>
          </a:xfrm>
          <a:prstGeom prst="rect">
            <a:avLst/>
          </a:prstGeom>
          <a:noFill/>
          <a:ln/>
        </p:spPr>
        <p:txBody>
          <a:bodyPr wrap="none" lIns="0" tIns="0" rIns="0" bIns="0" rtlCol="0" anchor="t"/>
          <a:lstStyle/>
          <a:p>
            <a:pPr marL="342900" indent="-342900" algn="l">
              <a:lnSpc>
                <a:spcPts val="1600"/>
              </a:lnSpc>
              <a:buSzPct val="100000"/>
              <a:buChar char="•"/>
            </a:pPr>
            <a:r>
              <a:rPr lang="en-US" sz="1000" b="1" dirty="0">
                <a:solidFill>
                  <a:srgbClr val="384653"/>
                </a:solidFill>
                <a:latin typeface="Montserrat" pitchFamily="34" charset="0"/>
                <a:ea typeface="Montserrat" pitchFamily="34" charset="-122"/>
                <a:cs typeface="Montserrat" pitchFamily="34" charset="-120"/>
              </a:rPr>
              <a:t>MntFishProducts</a:t>
            </a:r>
            <a:r>
              <a:rPr lang="en-US" sz="1000" dirty="0">
                <a:solidFill>
                  <a:srgbClr val="384653"/>
                </a:solidFill>
                <a:latin typeface="Montserrat" pitchFamily="34" charset="0"/>
                <a:ea typeface="Montserrat" pitchFamily="34" charset="-122"/>
                <a:cs typeface="Montserrat" pitchFamily="34" charset="-120"/>
              </a:rPr>
              <a:t> (Produk Ikan)</a:t>
            </a:r>
            <a:endParaRPr lang="en-US" sz="1000" dirty="0"/>
          </a:p>
        </p:txBody>
      </p:sp>
      <p:sp>
        <p:nvSpPr>
          <p:cNvPr id="13" name="Text 9"/>
          <p:cNvSpPr/>
          <p:nvPr/>
        </p:nvSpPr>
        <p:spPr>
          <a:xfrm>
            <a:off x="709493" y="5101471"/>
            <a:ext cx="6395918" cy="207645"/>
          </a:xfrm>
          <a:prstGeom prst="rect">
            <a:avLst/>
          </a:prstGeom>
          <a:noFill/>
          <a:ln/>
        </p:spPr>
        <p:txBody>
          <a:bodyPr wrap="none" lIns="0" tIns="0" rIns="0" bIns="0" rtlCol="0" anchor="t"/>
          <a:lstStyle/>
          <a:p>
            <a:pPr marL="342900" indent="-342900" algn="l">
              <a:lnSpc>
                <a:spcPts val="1600"/>
              </a:lnSpc>
              <a:buSzPct val="100000"/>
              <a:buChar char="•"/>
            </a:pPr>
            <a:r>
              <a:rPr lang="en-US" sz="1000" b="1" dirty="0">
                <a:solidFill>
                  <a:srgbClr val="384653"/>
                </a:solidFill>
                <a:latin typeface="Montserrat" pitchFamily="34" charset="0"/>
                <a:ea typeface="Montserrat" pitchFamily="34" charset="-122"/>
                <a:cs typeface="Montserrat" pitchFamily="34" charset="-120"/>
              </a:rPr>
              <a:t>MntSweetProducts</a:t>
            </a:r>
            <a:r>
              <a:rPr lang="en-US" sz="1000" dirty="0">
                <a:solidFill>
                  <a:srgbClr val="384653"/>
                </a:solidFill>
                <a:latin typeface="Montserrat" pitchFamily="34" charset="0"/>
                <a:ea typeface="Montserrat" pitchFamily="34" charset="-122"/>
                <a:cs typeface="Montserrat" pitchFamily="34" charset="-120"/>
              </a:rPr>
              <a:t> (Produk Manis)</a:t>
            </a:r>
            <a:endParaRPr lang="en-US" sz="1000" dirty="0"/>
          </a:p>
        </p:txBody>
      </p:sp>
      <p:sp>
        <p:nvSpPr>
          <p:cNvPr id="14" name="Text 10"/>
          <p:cNvSpPr/>
          <p:nvPr/>
        </p:nvSpPr>
        <p:spPr>
          <a:xfrm>
            <a:off x="709493" y="5354479"/>
            <a:ext cx="6395918" cy="207645"/>
          </a:xfrm>
          <a:prstGeom prst="rect">
            <a:avLst/>
          </a:prstGeom>
          <a:noFill/>
          <a:ln/>
        </p:spPr>
        <p:txBody>
          <a:bodyPr wrap="none" lIns="0" tIns="0" rIns="0" bIns="0" rtlCol="0" anchor="t"/>
          <a:lstStyle/>
          <a:p>
            <a:pPr marL="342900" indent="-342900" algn="l">
              <a:lnSpc>
                <a:spcPts val="1600"/>
              </a:lnSpc>
              <a:buSzPct val="100000"/>
              <a:buChar char="•"/>
            </a:pPr>
            <a:r>
              <a:rPr lang="en-US" sz="1000" b="1" dirty="0">
                <a:solidFill>
                  <a:srgbClr val="384653"/>
                </a:solidFill>
                <a:latin typeface="Montserrat" pitchFamily="34" charset="0"/>
                <a:ea typeface="Montserrat" pitchFamily="34" charset="-122"/>
                <a:cs typeface="Montserrat" pitchFamily="34" charset="-120"/>
              </a:rPr>
              <a:t>MntGoldProds</a:t>
            </a:r>
            <a:r>
              <a:rPr lang="en-US" sz="1000" dirty="0">
                <a:solidFill>
                  <a:srgbClr val="384653"/>
                </a:solidFill>
                <a:latin typeface="Montserrat" pitchFamily="34" charset="0"/>
                <a:ea typeface="Montserrat" pitchFamily="34" charset="-122"/>
                <a:cs typeface="Montserrat" pitchFamily="34" charset="-120"/>
              </a:rPr>
              <a:t> (Produk Premium)</a:t>
            </a:r>
            <a:endParaRPr lang="en-US" sz="1000" dirty="0"/>
          </a:p>
        </p:txBody>
      </p:sp>
      <p:sp>
        <p:nvSpPr>
          <p:cNvPr id="15" name="Shape 11"/>
          <p:cNvSpPr/>
          <p:nvPr/>
        </p:nvSpPr>
        <p:spPr>
          <a:xfrm>
            <a:off x="7379970" y="3160395"/>
            <a:ext cx="6731556" cy="2546628"/>
          </a:xfrm>
          <a:prstGeom prst="roundRect">
            <a:avLst>
              <a:gd name="adj" fmla="val 2873"/>
            </a:avLst>
          </a:prstGeom>
          <a:solidFill>
            <a:srgbClr val="FFFFFF"/>
          </a:solidFill>
          <a:ln w="15240">
            <a:solidFill>
              <a:srgbClr val="BACFDD"/>
            </a:solidFill>
            <a:prstDash val="solid"/>
          </a:ln>
        </p:spPr>
      </p:sp>
      <p:pic>
        <p:nvPicPr>
          <p:cNvPr id="16" name="Image 2" descr="preencoded.png"/>
          <p:cNvPicPr>
            <a:picLocks noChangeAspect="1"/>
          </p:cNvPicPr>
          <p:nvPr/>
        </p:nvPicPr>
        <p:blipFill>
          <a:blip r:embed="rId4"/>
          <a:stretch>
            <a:fillRect/>
          </a:stretch>
        </p:blipFill>
        <p:spPr>
          <a:xfrm>
            <a:off x="7364730" y="3160395"/>
            <a:ext cx="60960" cy="2546628"/>
          </a:xfrm>
          <a:prstGeom prst="rect">
            <a:avLst/>
          </a:prstGeom>
        </p:spPr>
      </p:pic>
      <p:sp>
        <p:nvSpPr>
          <p:cNvPr id="17" name="Text 12"/>
          <p:cNvSpPr/>
          <p:nvPr/>
        </p:nvSpPr>
        <p:spPr>
          <a:xfrm>
            <a:off x="7570589" y="3305294"/>
            <a:ext cx="1856065" cy="213360"/>
          </a:xfrm>
          <a:prstGeom prst="rect">
            <a:avLst/>
          </a:prstGeom>
          <a:noFill/>
          <a:ln/>
        </p:spPr>
        <p:txBody>
          <a:bodyPr wrap="none" lIns="0" tIns="0" rIns="0" bIns="0" rtlCol="0" anchor="t"/>
          <a:lstStyle/>
          <a:p>
            <a:pPr marL="0" indent="0" algn="l">
              <a:lnSpc>
                <a:spcPts val="1650"/>
              </a:lnSpc>
              <a:buNone/>
            </a:pPr>
            <a:r>
              <a:rPr lang="en-US" sz="1300" b="1" dirty="0">
                <a:solidFill>
                  <a:srgbClr val="384653"/>
                </a:solidFill>
                <a:latin typeface="Barlow Bold" pitchFamily="34" charset="0"/>
                <a:ea typeface="Barlow Bold" pitchFamily="34" charset="-122"/>
                <a:cs typeface="Barlow Bold" pitchFamily="34" charset="-120"/>
              </a:rPr>
              <a:t>Data Respons Kampanye</a:t>
            </a:r>
            <a:endParaRPr lang="en-US" sz="1300" dirty="0"/>
          </a:p>
        </p:txBody>
      </p:sp>
      <p:sp>
        <p:nvSpPr>
          <p:cNvPr id="18" name="Text 13"/>
          <p:cNvSpPr/>
          <p:nvPr/>
        </p:nvSpPr>
        <p:spPr>
          <a:xfrm>
            <a:off x="7570589" y="3596402"/>
            <a:ext cx="6396037" cy="415290"/>
          </a:xfrm>
          <a:prstGeom prst="rect">
            <a:avLst/>
          </a:prstGeom>
          <a:noFill/>
          <a:ln/>
        </p:spPr>
        <p:txBody>
          <a:bodyPr wrap="square" lIns="0" tIns="0" rIns="0" bIns="0" rtlCol="0" anchor="t"/>
          <a:lstStyle/>
          <a:p>
            <a:pPr marL="0" indent="0" algn="l">
              <a:lnSpc>
                <a:spcPts val="1600"/>
              </a:lnSpc>
              <a:buNone/>
            </a:pPr>
            <a:r>
              <a:rPr lang="en-US" sz="1000" dirty="0">
                <a:solidFill>
                  <a:srgbClr val="384653"/>
                </a:solidFill>
                <a:latin typeface="Montserrat" pitchFamily="34" charset="0"/>
                <a:ea typeface="Montserrat" pitchFamily="34" charset="-122"/>
                <a:cs typeface="Montserrat" pitchFamily="34" charset="-120"/>
              </a:rPr>
              <a:t>Indikator biner mengenai partisipasi pelanggan dalam lima kampanye pemasaran historis dan respons terhadap kampanye terakhir. Penting untuk mengukur efektivitas inisiatif pemasaran.</a:t>
            </a:r>
            <a:endParaRPr lang="en-US" sz="1000" dirty="0"/>
          </a:p>
        </p:txBody>
      </p:sp>
      <p:sp>
        <p:nvSpPr>
          <p:cNvPr id="19" name="Text 14"/>
          <p:cNvSpPr/>
          <p:nvPr/>
        </p:nvSpPr>
        <p:spPr>
          <a:xfrm>
            <a:off x="7570589" y="4089440"/>
            <a:ext cx="6396037" cy="207645"/>
          </a:xfrm>
          <a:prstGeom prst="rect">
            <a:avLst/>
          </a:prstGeom>
          <a:noFill/>
          <a:ln/>
        </p:spPr>
        <p:txBody>
          <a:bodyPr wrap="none" lIns="0" tIns="0" rIns="0" bIns="0" rtlCol="0" anchor="t"/>
          <a:lstStyle/>
          <a:p>
            <a:pPr marL="342900" indent="-342900" algn="l">
              <a:lnSpc>
                <a:spcPts val="1600"/>
              </a:lnSpc>
              <a:buSzPct val="100000"/>
              <a:buChar char="•"/>
            </a:pPr>
            <a:r>
              <a:rPr lang="en-US" sz="1000" b="1" dirty="0">
                <a:solidFill>
                  <a:srgbClr val="384653"/>
                </a:solidFill>
                <a:latin typeface="Montserrat" pitchFamily="34" charset="0"/>
                <a:ea typeface="Montserrat" pitchFamily="34" charset="-122"/>
                <a:cs typeface="Montserrat" pitchFamily="34" charset="-120"/>
              </a:rPr>
              <a:t>AcceptedCmp1-5</a:t>
            </a:r>
            <a:r>
              <a:rPr lang="en-US" sz="1000" dirty="0">
                <a:solidFill>
                  <a:srgbClr val="384653"/>
                </a:solidFill>
                <a:latin typeface="Montserrat" pitchFamily="34" charset="0"/>
                <a:ea typeface="Montserrat" pitchFamily="34" charset="-122"/>
                <a:cs typeface="Montserrat" pitchFamily="34" charset="-120"/>
              </a:rPr>
              <a:t> (Respons Kampanye 1-5)</a:t>
            </a:r>
            <a:endParaRPr lang="en-US" sz="1000" dirty="0"/>
          </a:p>
        </p:txBody>
      </p:sp>
      <p:sp>
        <p:nvSpPr>
          <p:cNvPr id="20" name="Text 15"/>
          <p:cNvSpPr/>
          <p:nvPr/>
        </p:nvSpPr>
        <p:spPr>
          <a:xfrm>
            <a:off x="7570589" y="4342448"/>
            <a:ext cx="6396037" cy="207645"/>
          </a:xfrm>
          <a:prstGeom prst="rect">
            <a:avLst/>
          </a:prstGeom>
          <a:noFill/>
          <a:ln/>
        </p:spPr>
        <p:txBody>
          <a:bodyPr wrap="none" lIns="0" tIns="0" rIns="0" bIns="0" rtlCol="0" anchor="t"/>
          <a:lstStyle/>
          <a:p>
            <a:pPr marL="342900" indent="-342900" algn="l">
              <a:lnSpc>
                <a:spcPts val="1600"/>
              </a:lnSpc>
              <a:buSzPct val="100000"/>
              <a:buChar char="•"/>
            </a:pPr>
            <a:r>
              <a:rPr lang="en-US" sz="1000" b="1" dirty="0">
                <a:solidFill>
                  <a:srgbClr val="384653"/>
                </a:solidFill>
                <a:latin typeface="Montserrat" pitchFamily="34" charset="0"/>
                <a:ea typeface="Montserrat" pitchFamily="34" charset="-122"/>
                <a:cs typeface="Montserrat" pitchFamily="34" charset="-120"/>
              </a:rPr>
              <a:t>Response</a:t>
            </a:r>
            <a:r>
              <a:rPr lang="en-US" sz="1000" dirty="0">
                <a:solidFill>
                  <a:srgbClr val="384653"/>
                </a:solidFill>
                <a:latin typeface="Montserrat" pitchFamily="34" charset="0"/>
                <a:ea typeface="Montserrat" pitchFamily="34" charset="-122"/>
                <a:cs typeface="Montserrat" pitchFamily="34" charset="-120"/>
              </a:rPr>
              <a:t> (Respons Kampanye Terakhir)</a:t>
            </a:r>
            <a:endParaRPr lang="en-US" sz="1000" dirty="0"/>
          </a:p>
        </p:txBody>
      </p:sp>
      <p:sp>
        <p:nvSpPr>
          <p:cNvPr id="21" name="Shape 16"/>
          <p:cNvSpPr/>
          <p:nvPr/>
        </p:nvSpPr>
        <p:spPr>
          <a:xfrm>
            <a:off x="518874" y="5836682"/>
            <a:ext cx="6731437" cy="2040612"/>
          </a:xfrm>
          <a:prstGeom prst="roundRect">
            <a:avLst>
              <a:gd name="adj" fmla="val 3585"/>
            </a:avLst>
          </a:prstGeom>
          <a:solidFill>
            <a:srgbClr val="FFFFFF"/>
          </a:solidFill>
          <a:ln w="15240">
            <a:solidFill>
              <a:srgbClr val="BACFDD"/>
            </a:solidFill>
            <a:prstDash val="solid"/>
          </a:ln>
        </p:spPr>
      </p:sp>
      <p:pic>
        <p:nvPicPr>
          <p:cNvPr id="22" name="Image 3" descr="preencoded.png"/>
          <p:cNvPicPr>
            <a:picLocks noChangeAspect="1"/>
          </p:cNvPicPr>
          <p:nvPr/>
        </p:nvPicPr>
        <p:blipFill>
          <a:blip r:embed="rId5"/>
          <a:stretch>
            <a:fillRect/>
          </a:stretch>
        </p:blipFill>
        <p:spPr>
          <a:xfrm>
            <a:off x="503634" y="5836682"/>
            <a:ext cx="60960" cy="2040612"/>
          </a:xfrm>
          <a:prstGeom prst="rect">
            <a:avLst/>
          </a:prstGeom>
        </p:spPr>
      </p:pic>
      <p:sp>
        <p:nvSpPr>
          <p:cNvPr id="23" name="Text 17"/>
          <p:cNvSpPr/>
          <p:nvPr/>
        </p:nvSpPr>
        <p:spPr>
          <a:xfrm>
            <a:off x="709493" y="5981581"/>
            <a:ext cx="1706761" cy="213360"/>
          </a:xfrm>
          <a:prstGeom prst="rect">
            <a:avLst/>
          </a:prstGeom>
          <a:noFill/>
          <a:ln/>
        </p:spPr>
        <p:txBody>
          <a:bodyPr wrap="none" lIns="0" tIns="0" rIns="0" bIns="0" rtlCol="0" anchor="t"/>
          <a:lstStyle/>
          <a:p>
            <a:pPr marL="0" indent="0" algn="l">
              <a:lnSpc>
                <a:spcPts val="1650"/>
              </a:lnSpc>
              <a:buNone/>
            </a:pPr>
            <a:r>
              <a:rPr lang="en-US" sz="1300" b="1" dirty="0">
                <a:solidFill>
                  <a:srgbClr val="384653"/>
                </a:solidFill>
                <a:latin typeface="Barlow Bold" pitchFamily="34" charset="0"/>
                <a:ea typeface="Barlow Bold" pitchFamily="34" charset="-122"/>
                <a:cs typeface="Barlow Bold" pitchFamily="34" charset="-120"/>
              </a:rPr>
              <a:t>Data </a:t>
            </a:r>
            <a:r>
              <a:rPr lang="en-US" sz="1300" b="1" dirty="0" err="1">
                <a:solidFill>
                  <a:srgbClr val="384653"/>
                </a:solidFill>
                <a:latin typeface="Barlow Bold" pitchFamily="34" charset="0"/>
                <a:ea typeface="Barlow Bold" pitchFamily="34" charset="-122"/>
                <a:cs typeface="Barlow Bold" pitchFamily="34" charset="-120"/>
              </a:rPr>
              <a:t>Pelanggan</a:t>
            </a:r>
            <a:endParaRPr lang="en-US" sz="1300" dirty="0"/>
          </a:p>
        </p:txBody>
      </p:sp>
      <p:sp>
        <p:nvSpPr>
          <p:cNvPr id="24" name="Text 18"/>
          <p:cNvSpPr/>
          <p:nvPr/>
        </p:nvSpPr>
        <p:spPr>
          <a:xfrm>
            <a:off x="709493" y="6272689"/>
            <a:ext cx="6395918" cy="415290"/>
          </a:xfrm>
          <a:prstGeom prst="rect">
            <a:avLst/>
          </a:prstGeom>
          <a:noFill/>
          <a:ln/>
        </p:spPr>
        <p:txBody>
          <a:bodyPr wrap="square" lIns="0" tIns="0" rIns="0" bIns="0" rtlCol="0" anchor="t"/>
          <a:lstStyle/>
          <a:p>
            <a:pPr marL="0" indent="0" algn="l">
              <a:lnSpc>
                <a:spcPts val="1600"/>
              </a:lnSpc>
              <a:buNone/>
            </a:pPr>
            <a:r>
              <a:rPr lang="en-US" sz="1000" dirty="0">
                <a:solidFill>
                  <a:srgbClr val="384653"/>
                </a:solidFill>
                <a:latin typeface="Montserrat" pitchFamily="34" charset="0"/>
                <a:ea typeface="Montserrat" pitchFamily="34" charset="-122"/>
                <a:cs typeface="Montserrat" pitchFamily="34" charset="-120"/>
              </a:rPr>
              <a:t>Informasi tentang kanal pembelian yang digunakan pelanggan dan frekuensi transaksi. Data ini mengungkap preferensi kanal dan intensitas interaksi dengan supermarket.</a:t>
            </a:r>
            <a:endParaRPr lang="en-US" sz="1000" dirty="0"/>
          </a:p>
        </p:txBody>
      </p:sp>
      <p:sp>
        <p:nvSpPr>
          <p:cNvPr id="25" name="Text 19"/>
          <p:cNvSpPr/>
          <p:nvPr/>
        </p:nvSpPr>
        <p:spPr>
          <a:xfrm>
            <a:off x="709493" y="6765727"/>
            <a:ext cx="6395918" cy="207645"/>
          </a:xfrm>
          <a:prstGeom prst="rect">
            <a:avLst/>
          </a:prstGeom>
          <a:noFill/>
          <a:ln/>
        </p:spPr>
        <p:txBody>
          <a:bodyPr wrap="none" lIns="0" tIns="0" rIns="0" bIns="0" rtlCol="0" anchor="t"/>
          <a:lstStyle/>
          <a:p>
            <a:pPr marL="342900" indent="-342900" algn="l">
              <a:lnSpc>
                <a:spcPts val="1600"/>
              </a:lnSpc>
              <a:buSzPct val="100000"/>
              <a:buChar char="•"/>
            </a:pPr>
            <a:r>
              <a:rPr lang="en-US" sz="1000" b="1" dirty="0" err="1">
                <a:solidFill>
                  <a:srgbClr val="384653"/>
                </a:solidFill>
                <a:latin typeface="Montserrat" pitchFamily="34" charset="0"/>
                <a:ea typeface="Montserrat" pitchFamily="34" charset="-122"/>
                <a:cs typeface="Montserrat" pitchFamily="34" charset="-120"/>
              </a:rPr>
              <a:t>Year_Birth</a:t>
            </a:r>
            <a:r>
              <a:rPr lang="en-US" sz="1000" b="1" dirty="0">
                <a:solidFill>
                  <a:srgbClr val="384653"/>
                </a:solidFill>
                <a:latin typeface="Montserrat" pitchFamily="34" charset="0"/>
                <a:ea typeface="Montserrat" pitchFamily="34" charset="-122"/>
                <a:cs typeface="Montserrat" pitchFamily="34" charset="-120"/>
              </a:rPr>
              <a:t> </a:t>
            </a:r>
            <a:r>
              <a:rPr lang="en-US" sz="1000" dirty="0">
                <a:solidFill>
                  <a:srgbClr val="384653"/>
                </a:solidFill>
                <a:latin typeface="Montserrat" pitchFamily="34" charset="0"/>
                <a:ea typeface="Montserrat" pitchFamily="34" charset="-122"/>
                <a:cs typeface="Montserrat" pitchFamily="34" charset="-120"/>
              </a:rPr>
              <a:t>(</a:t>
            </a:r>
            <a:r>
              <a:rPr lang="en-US" sz="1000" dirty="0" err="1">
                <a:solidFill>
                  <a:srgbClr val="384653"/>
                </a:solidFill>
                <a:latin typeface="Montserrat" pitchFamily="34" charset="0"/>
                <a:ea typeface="Montserrat" pitchFamily="34" charset="-122"/>
                <a:cs typeface="Montserrat" pitchFamily="34" charset="-120"/>
              </a:rPr>
              <a:t>Tahun</a:t>
            </a:r>
            <a:r>
              <a:rPr lang="en-US" sz="1000" dirty="0">
                <a:solidFill>
                  <a:srgbClr val="384653"/>
                </a:solidFill>
                <a:latin typeface="Montserrat" pitchFamily="34" charset="0"/>
                <a:ea typeface="Montserrat" pitchFamily="34" charset="-122"/>
                <a:cs typeface="Montserrat" pitchFamily="34" charset="-120"/>
              </a:rPr>
              <a:t> </a:t>
            </a:r>
            <a:r>
              <a:rPr lang="en-US" sz="1000" dirty="0" err="1">
                <a:solidFill>
                  <a:srgbClr val="384653"/>
                </a:solidFill>
                <a:latin typeface="Montserrat" pitchFamily="34" charset="0"/>
                <a:ea typeface="Montserrat" pitchFamily="34" charset="-122"/>
                <a:cs typeface="Montserrat" pitchFamily="34" charset="-120"/>
              </a:rPr>
              <a:t>lahir</a:t>
            </a:r>
            <a:r>
              <a:rPr lang="en-US" sz="1000" dirty="0">
                <a:solidFill>
                  <a:srgbClr val="384653"/>
                </a:solidFill>
                <a:latin typeface="Montserrat" pitchFamily="34" charset="0"/>
                <a:ea typeface="Montserrat" pitchFamily="34" charset="-122"/>
                <a:cs typeface="Montserrat" pitchFamily="34" charset="-120"/>
              </a:rPr>
              <a:t> </a:t>
            </a:r>
            <a:r>
              <a:rPr lang="en-US" sz="1000" dirty="0" err="1">
                <a:solidFill>
                  <a:srgbClr val="384653"/>
                </a:solidFill>
                <a:latin typeface="Montserrat" pitchFamily="34" charset="0"/>
                <a:ea typeface="Montserrat" pitchFamily="34" charset="-122"/>
                <a:cs typeface="Montserrat" pitchFamily="34" charset="-120"/>
              </a:rPr>
              <a:t>Pelanggan</a:t>
            </a:r>
            <a:r>
              <a:rPr lang="en-US" sz="1000" dirty="0">
                <a:solidFill>
                  <a:srgbClr val="384653"/>
                </a:solidFill>
                <a:latin typeface="Montserrat" pitchFamily="34" charset="0"/>
                <a:ea typeface="Montserrat" pitchFamily="34" charset="-122"/>
                <a:cs typeface="Montserrat" pitchFamily="34" charset="-120"/>
              </a:rPr>
              <a:t>)</a:t>
            </a:r>
            <a:endParaRPr lang="en-US" sz="1000" dirty="0"/>
          </a:p>
        </p:txBody>
      </p:sp>
      <p:sp>
        <p:nvSpPr>
          <p:cNvPr id="26" name="Text 20"/>
          <p:cNvSpPr/>
          <p:nvPr/>
        </p:nvSpPr>
        <p:spPr>
          <a:xfrm>
            <a:off x="709493" y="7018734"/>
            <a:ext cx="6395918" cy="207645"/>
          </a:xfrm>
          <a:prstGeom prst="rect">
            <a:avLst/>
          </a:prstGeom>
          <a:noFill/>
          <a:ln/>
        </p:spPr>
        <p:txBody>
          <a:bodyPr wrap="none" lIns="0" tIns="0" rIns="0" bIns="0" rtlCol="0" anchor="t"/>
          <a:lstStyle/>
          <a:p>
            <a:pPr marL="342900" indent="-342900" algn="l">
              <a:lnSpc>
                <a:spcPts val="1600"/>
              </a:lnSpc>
              <a:buSzPct val="100000"/>
              <a:buChar char="•"/>
            </a:pPr>
            <a:r>
              <a:rPr lang="en-US" sz="1000" b="1" dirty="0">
                <a:solidFill>
                  <a:srgbClr val="384653"/>
                </a:solidFill>
                <a:latin typeface="Montserrat" pitchFamily="34" charset="0"/>
                <a:ea typeface="Montserrat" pitchFamily="34" charset="-122"/>
                <a:cs typeface="Montserrat" pitchFamily="34" charset="-120"/>
              </a:rPr>
              <a:t>Education</a:t>
            </a:r>
            <a:r>
              <a:rPr lang="en-US" sz="1000" dirty="0">
                <a:solidFill>
                  <a:srgbClr val="384653"/>
                </a:solidFill>
                <a:latin typeface="Montserrat" pitchFamily="34" charset="0"/>
                <a:ea typeface="Montserrat" pitchFamily="34" charset="-122"/>
                <a:cs typeface="Montserrat" pitchFamily="34" charset="-120"/>
              </a:rPr>
              <a:t> (Tingkat Pendidikan </a:t>
            </a:r>
            <a:r>
              <a:rPr lang="en-US" sz="1000" dirty="0" err="1">
                <a:solidFill>
                  <a:srgbClr val="384653"/>
                </a:solidFill>
                <a:latin typeface="Montserrat" pitchFamily="34" charset="0"/>
                <a:ea typeface="Montserrat" pitchFamily="34" charset="-122"/>
                <a:cs typeface="Montserrat" pitchFamily="34" charset="-120"/>
              </a:rPr>
              <a:t>Pelanggan</a:t>
            </a:r>
            <a:r>
              <a:rPr lang="en-US" sz="1000" dirty="0">
                <a:solidFill>
                  <a:srgbClr val="384653"/>
                </a:solidFill>
                <a:latin typeface="Montserrat" pitchFamily="34" charset="0"/>
                <a:ea typeface="Montserrat" pitchFamily="34" charset="-122"/>
                <a:cs typeface="Montserrat" pitchFamily="34" charset="-120"/>
              </a:rPr>
              <a:t>)</a:t>
            </a:r>
            <a:endParaRPr lang="en-US" sz="1000" dirty="0"/>
          </a:p>
        </p:txBody>
      </p:sp>
      <p:sp>
        <p:nvSpPr>
          <p:cNvPr id="27" name="Text 21"/>
          <p:cNvSpPr/>
          <p:nvPr/>
        </p:nvSpPr>
        <p:spPr>
          <a:xfrm>
            <a:off x="709493" y="7271742"/>
            <a:ext cx="6395918" cy="207645"/>
          </a:xfrm>
          <a:prstGeom prst="rect">
            <a:avLst/>
          </a:prstGeom>
          <a:noFill/>
          <a:ln/>
        </p:spPr>
        <p:txBody>
          <a:bodyPr wrap="none" lIns="0" tIns="0" rIns="0" bIns="0" rtlCol="0" anchor="t"/>
          <a:lstStyle/>
          <a:p>
            <a:pPr marL="342900" indent="-342900" algn="l">
              <a:lnSpc>
                <a:spcPts val="1600"/>
              </a:lnSpc>
              <a:buSzPct val="100000"/>
              <a:buChar char="•"/>
            </a:pPr>
            <a:r>
              <a:rPr lang="en-US" sz="1000" b="1" dirty="0" err="1">
                <a:solidFill>
                  <a:srgbClr val="384653"/>
                </a:solidFill>
                <a:latin typeface="Montserrat" pitchFamily="34" charset="0"/>
                <a:ea typeface="Montserrat" pitchFamily="34" charset="-122"/>
                <a:cs typeface="Montserrat" pitchFamily="34" charset="-120"/>
              </a:rPr>
              <a:t>Marital_Status</a:t>
            </a:r>
            <a:r>
              <a:rPr lang="en-US" sz="1000" dirty="0">
                <a:solidFill>
                  <a:srgbClr val="384653"/>
                </a:solidFill>
                <a:latin typeface="Montserrat" pitchFamily="34" charset="0"/>
                <a:ea typeface="Montserrat" pitchFamily="34" charset="-122"/>
                <a:cs typeface="Montserrat" pitchFamily="34" charset="-120"/>
              </a:rPr>
              <a:t> (Status </a:t>
            </a:r>
            <a:r>
              <a:rPr lang="en-US" sz="1000" dirty="0" err="1">
                <a:solidFill>
                  <a:srgbClr val="384653"/>
                </a:solidFill>
                <a:latin typeface="Montserrat" pitchFamily="34" charset="0"/>
                <a:ea typeface="Montserrat" pitchFamily="34" charset="-122"/>
                <a:cs typeface="Montserrat" pitchFamily="34" charset="-120"/>
              </a:rPr>
              <a:t>Pernikahan</a:t>
            </a:r>
            <a:r>
              <a:rPr lang="en-US" sz="1000" dirty="0">
                <a:solidFill>
                  <a:srgbClr val="384653"/>
                </a:solidFill>
                <a:latin typeface="Montserrat" pitchFamily="34" charset="0"/>
                <a:ea typeface="Montserrat" pitchFamily="34" charset="-122"/>
                <a:cs typeface="Montserrat" pitchFamily="34" charset="-120"/>
              </a:rPr>
              <a:t> </a:t>
            </a:r>
            <a:r>
              <a:rPr lang="en-US" sz="1000" dirty="0" err="1">
                <a:solidFill>
                  <a:srgbClr val="384653"/>
                </a:solidFill>
                <a:latin typeface="Montserrat" pitchFamily="34" charset="0"/>
                <a:ea typeface="Montserrat" pitchFamily="34" charset="-122"/>
                <a:cs typeface="Montserrat" pitchFamily="34" charset="-120"/>
              </a:rPr>
              <a:t>Pelanggan</a:t>
            </a:r>
            <a:r>
              <a:rPr lang="en-US" sz="1000" dirty="0">
                <a:solidFill>
                  <a:srgbClr val="384653"/>
                </a:solidFill>
                <a:latin typeface="Montserrat" pitchFamily="34" charset="0"/>
                <a:ea typeface="Montserrat" pitchFamily="34" charset="-122"/>
                <a:cs typeface="Montserrat" pitchFamily="34" charset="-120"/>
              </a:rPr>
              <a:t>)</a:t>
            </a:r>
            <a:endParaRPr lang="en-US" sz="1000" dirty="0"/>
          </a:p>
        </p:txBody>
      </p:sp>
      <p:sp>
        <p:nvSpPr>
          <p:cNvPr id="28" name="Text 22"/>
          <p:cNvSpPr/>
          <p:nvPr/>
        </p:nvSpPr>
        <p:spPr>
          <a:xfrm>
            <a:off x="709493" y="7524750"/>
            <a:ext cx="6395918" cy="207645"/>
          </a:xfrm>
          <a:prstGeom prst="rect">
            <a:avLst/>
          </a:prstGeom>
          <a:noFill/>
          <a:ln/>
        </p:spPr>
        <p:txBody>
          <a:bodyPr wrap="none" lIns="0" tIns="0" rIns="0" bIns="0" rtlCol="0" anchor="t"/>
          <a:lstStyle/>
          <a:p>
            <a:pPr marL="342900" indent="-342900" algn="l">
              <a:lnSpc>
                <a:spcPts val="1600"/>
              </a:lnSpc>
              <a:buSzPct val="100000"/>
              <a:buChar char="•"/>
            </a:pPr>
            <a:r>
              <a:rPr lang="en-US" sz="1000" b="1" dirty="0">
                <a:solidFill>
                  <a:srgbClr val="384653"/>
                </a:solidFill>
                <a:latin typeface="Montserrat" pitchFamily="34" charset="0"/>
                <a:ea typeface="Montserrat" pitchFamily="34" charset="-122"/>
                <a:cs typeface="Montserrat" pitchFamily="34" charset="-120"/>
              </a:rPr>
              <a:t>Income</a:t>
            </a:r>
            <a:r>
              <a:rPr lang="en-US" sz="1000" dirty="0">
                <a:solidFill>
                  <a:srgbClr val="384653"/>
                </a:solidFill>
                <a:latin typeface="Montserrat" pitchFamily="34" charset="0"/>
                <a:ea typeface="Montserrat" pitchFamily="34" charset="-122"/>
                <a:cs typeface="Montserrat" pitchFamily="34" charset="-120"/>
              </a:rPr>
              <a:t> (</a:t>
            </a:r>
            <a:r>
              <a:rPr lang="en-US" sz="1000" dirty="0" err="1">
                <a:solidFill>
                  <a:srgbClr val="384653"/>
                </a:solidFill>
                <a:latin typeface="Montserrat" pitchFamily="34" charset="0"/>
                <a:ea typeface="Montserrat" pitchFamily="34" charset="-122"/>
                <a:cs typeface="Montserrat" pitchFamily="34" charset="-120"/>
              </a:rPr>
              <a:t>Pendapatan</a:t>
            </a:r>
            <a:r>
              <a:rPr lang="en-US" sz="1000" dirty="0">
                <a:solidFill>
                  <a:srgbClr val="384653"/>
                </a:solidFill>
                <a:latin typeface="Montserrat" pitchFamily="34" charset="0"/>
                <a:ea typeface="Montserrat" pitchFamily="34" charset="-122"/>
                <a:cs typeface="Montserrat" pitchFamily="34" charset="-120"/>
              </a:rPr>
              <a:t> </a:t>
            </a:r>
            <a:r>
              <a:rPr lang="en-US" sz="1000" dirty="0" err="1">
                <a:solidFill>
                  <a:srgbClr val="384653"/>
                </a:solidFill>
                <a:latin typeface="Montserrat" pitchFamily="34" charset="0"/>
                <a:ea typeface="Montserrat" pitchFamily="34" charset="-122"/>
                <a:cs typeface="Montserrat" pitchFamily="34" charset="-120"/>
              </a:rPr>
              <a:t>Tahunan</a:t>
            </a:r>
            <a:r>
              <a:rPr lang="en-US" sz="1000" dirty="0">
                <a:solidFill>
                  <a:srgbClr val="384653"/>
                </a:solidFill>
                <a:latin typeface="Montserrat" pitchFamily="34" charset="0"/>
                <a:ea typeface="Montserrat" pitchFamily="34" charset="-122"/>
                <a:cs typeface="Montserrat" pitchFamily="34" charset="-120"/>
              </a:rPr>
              <a:t> </a:t>
            </a:r>
            <a:r>
              <a:rPr lang="en-US" sz="1000" dirty="0" err="1">
                <a:solidFill>
                  <a:srgbClr val="384653"/>
                </a:solidFill>
                <a:latin typeface="Montserrat" pitchFamily="34" charset="0"/>
                <a:ea typeface="Montserrat" pitchFamily="34" charset="-122"/>
                <a:cs typeface="Montserrat" pitchFamily="34" charset="-120"/>
              </a:rPr>
              <a:t>Pelanggan</a:t>
            </a:r>
            <a:r>
              <a:rPr lang="en-US" sz="1000" dirty="0">
                <a:solidFill>
                  <a:srgbClr val="384653"/>
                </a:solidFill>
                <a:latin typeface="Montserrat" pitchFamily="34" charset="0"/>
                <a:ea typeface="Montserrat" pitchFamily="34" charset="-122"/>
                <a:cs typeface="Montserrat" pitchFamily="34" charset="-120"/>
              </a:rPr>
              <a:t>)</a:t>
            </a:r>
            <a:endParaRPr lang="en-US" sz="1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58641" y="384096"/>
            <a:ext cx="3675817" cy="459343"/>
          </a:xfrm>
          <a:prstGeom prst="rect">
            <a:avLst/>
          </a:prstGeom>
          <a:noFill/>
          <a:ln/>
        </p:spPr>
        <p:txBody>
          <a:bodyPr wrap="none" lIns="0" tIns="0" rIns="0" bIns="0" rtlCol="0" anchor="t"/>
          <a:lstStyle/>
          <a:p>
            <a:pPr marL="0" indent="0" algn="l">
              <a:lnSpc>
                <a:spcPts val="3600"/>
              </a:lnSpc>
              <a:buNone/>
            </a:pPr>
            <a:r>
              <a:rPr lang="en-US" sz="2850" b="1" dirty="0">
                <a:solidFill>
                  <a:srgbClr val="2E3C4E"/>
                </a:solidFill>
                <a:latin typeface="Barlow Bold" pitchFamily="34" charset="0"/>
                <a:ea typeface="Barlow Bold" pitchFamily="34" charset="-122"/>
                <a:cs typeface="Barlow Bold" pitchFamily="34" charset="-120"/>
              </a:rPr>
              <a:t>Descriptive Statistics</a:t>
            </a:r>
            <a:endParaRPr lang="en-US" sz="2850" dirty="0"/>
          </a:p>
        </p:txBody>
      </p:sp>
      <p:sp>
        <p:nvSpPr>
          <p:cNvPr id="3" name="Text 1"/>
          <p:cNvSpPr/>
          <p:nvPr/>
        </p:nvSpPr>
        <p:spPr>
          <a:xfrm>
            <a:off x="558641" y="899279"/>
            <a:ext cx="4714399" cy="367546"/>
          </a:xfrm>
          <a:prstGeom prst="rect">
            <a:avLst/>
          </a:prstGeom>
          <a:noFill/>
          <a:ln/>
        </p:spPr>
        <p:txBody>
          <a:bodyPr wrap="none" lIns="0" tIns="0" rIns="0" bIns="0" rtlCol="0" anchor="t"/>
          <a:lstStyle/>
          <a:p>
            <a:pPr marL="0" indent="0" algn="l">
              <a:lnSpc>
                <a:spcPts val="2850"/>
              </a:lnSpc>
              <a:buNone/>
            </a:pPr>
            <a:r>
              <a:rPr lang="en-US" sz="2300" b="1" dirty="0">
                <a:solidFill>
                  <a:srgbClr val="2E3C4E"/>
                </a:solidFill>
                <a:latin typeface="Barlow Bold" pitchFamily="34" charset="0"/>
                <a:ea typeface="Barlow Bold" pitchFamily="34" charset="-122"/>
                <a:cs typeface="Barlow Bold" pitchFamily="34" charset="-120"/>
              </a:rPr>
              <a:t>Gambaran Umum Dataset Pelanggan</a:t>
            </a:r>
            <a:endParaRPr lang="en-US" sz="2300" dirty="0"/>
          </a:p>
        </p:txBody>
      </p:sp>
      <p:sp>
        <p:nvSpPr>
          <p:cNvPr id="4" name="Text 2"/>
          <p:cNvSpPr/>
          <p:nvPr/>
        </p:nvSpPr>
        <p:spPr>
          <a:xfrm>
            <a:off x="558641" y="1615916"/>
            <a:ext cx="2205514" cy="275630"/>
          </a:xfrm>
          <a:prstGeom prst="rect">
            <a:avLst/>
          </a:prstGeom>
          <a:noFill/>
          <a:ln/>
        </p:spPr>
        <p:txBody>
          <a:bodyPr wrap="none" lIns="0" tIns="0" rIns="0" bIns="0" rtlCol="0" anchor="t"/>
          <a:lstStyle/>
          <a:p>
            <a:pPr marL="0" indent="0" algn="l">
              <a:lnSpc>
                <a:spcPts val="2150"/>
              </a:lnSpc>
              <a:buNone/>
            </a:pPr>
            <a:r>
              <a:rPr lang="en-US" sz="1700" b="1" dirty="0">
                <a:solidFill>
                  <a:srgbClr val="2E3C4E"/>
                </a:solidFill>
                <a:latin typeface="Barlow Bold" pitchFamily="34" charset="0"/>
                <a:ea typeface="Barlow Bold" pitchFamily="34" charset="-122"/>
                <a:cs typeface="Barlow Bold" pitchFamily="34" charset="-120"/>
              </a:rPr>
              <a:t>Sumber Data</a:t>
            </a:r>
            <a:endParaRPr lang="en-US" sz="1700" dirty="0"/>
          </a:p>
        </p:txBody>
      </p:sp>
      <p:sp>
        <p:nvSpPr>
          <p:cNvPr id="5" name="Text 3"/>
          <p:cNvSpPr/>
          <p:nvPr/>
        </p:nvSpPr>
        <p:spPr>
          <a:xfrm>
            <a:off x="558641" y="2031206"/>
            <a:ext cx="5200769" cy="893445"/>
          </a:xfrm>
          <a:prstGeom prst="rect">
            <a:avLst/>
          </a:prstGeom>
          <a:noFill/>
          <a:ln/>
        </p:spPr>
        <p:txBody>
          <a:bodyPr wrap="square" lIns="0" tIns="0" rIns="0" bIns="0" rtlCol="0" anchor="t"/>
          <a:lstStyle/>
          <a:p>
            <a:pPr marL="0" indent="0" algn="l">
              <a:lnSpc>
                <a:spcPts val="1750"/>
              </a:lnSpc>
              <a:buNone/>
            </a:pPr>
            <a:r>
              <a:rPr lang="en-US" sz="1050" dirty="0">
                <a:solidFill>
                  <a:srgbClr val="384653"/>
                </a:solidFill>
                <a:latin typeface="Montserrat" pitchFamily="34" charset="0"/>
                <a:ea typeface="Montserrat" pitchFamily="34" charset="-122"/>
                <a:cs typeface="Montserrat" pitchFamily="34" charset="-120"/>
              </a:rPr>
              <a:t>Dataset supermarket customer mencakup periode transaksi 2012-2014, dikumpulkan dari sistem point-of-sale dan database CRM perusahaan. Data ini merepresentasikan perilaku pembelian aktual pelanggan di seluruh kategori produk dan kanal belanja.</a:t>
            </a:r>
            <a:endParaRPr lang="en-US" sz="1050" dirty="0"/>
          </a:p>
        </p:txBody>
      </p:sp>
      <p:pic>
        <p:nvPicPr>
          <p:cNvPr id="6" name="Image 0" descr="preencoded.png"/>
          <p:cNvPicPr>
            <a:picLocks noChangeAspect="1"/>
          </p:cNvPicPr>
          <p:nvPr/>
        </p:nvPicPr>
        <p:blipFill>
          <a:blip r:embed="rId3"/>
          <a:stretch>
            <a:fillRect/>
          </a:stretch>
        </p:blipFill>
        <p:spPr>
          <a:xfrm>
            <a:off x="558641" y="3081695"/>
            <a:ext cx="5200769" cy="5200769"/>
          </a:xfrm>
          <a:prstGeom prst="rect">
            <a:avLst/>
          </a:prstGeom>
        </p:spPr>
      </p:pic>
      <p:sp>
        <p:nvSpPr>
          <p:cNvPr id="7" name="Text 4"/>
          <p:cNvSpPr/>
          <p:nvPr/>
        </p:nvSpPr>
        <p:spPr>
          <a:xfrm>
            <a:off x="6107787" y="1703070"/>
            <a:ext cx="3898463" cy="460891"/>
          </a:xfrm>
          <a:prstGeom prst="rect">
            <a:avLst/>
          </a:prstGeom>
          <a:noFill/>
          <a:ln/>
        </p:spPr>
        <p:txBody>
          <a:bodyPr wrap="none" lIns="0" tIns="0" rIns="0" bIns="0" rtlCol="0" anchor="t"/>
          <a:lstStyle/>
          <a:p>
            <a:pPr marL="0" indent="0" algn="ctr">
              <a:lnSpc>
                <a:spcPts val="3600"/>
              </a:lnSpc>
              <a:buNone/>
            </a:pPr>
            <a:r>
              <a:rPr lang="en-US" sz="3600" b="1" dirty="0">
                <a:solidFill>
                  <a:srgbClr val="384653"/>
                </a:solidFill>
                <a:latin typeface="Barlow Bold" pitchFamily="34" charset="0"/>
                <a:ea typeface="Barlow Bold" pitchFamily="34" charset="-122"/>
                <a:cs typeface="Barlow Bold" pitchFamily="34" charset="-120"/>
              </a:rPr>
              <a:t>2.240</a:t>
            </a:r>
            <a:endParaRPr lang="en-US" sz="3600" dirty="0"/>
          </a:p>
        </p:txBody>
      </p:sp>
      <p:sp>
        <p:nvSpPr>
          <p:cNvPr id="8" name="Text 5"/>
          <p:cNvSpPr/>
          <p:nvPr/>
        </p:nvSpPr>
        <p:spPr>
          <a:xfrm>
            <a:off x="7133273" y="2338387"/>
            <a:ext cx="1847493" cy="229791"/>
          </a:xfrm>
          <a:prstGeom prst="rect">
            <a:avLst/>
          </a:prstGeom>
          <a:noFill/>
          <a:ln/>
        </p:spPr>
        <p:txBody>
          <a:bodyPr wrap="none" lIns="0" tIns="0" rIns="0" bIns="0" rtlCol="0" anchor="t"/>
          <a:lstStyle/>
          <a:p>
            <a:pPr marL="0" indent="0" algn="ctr">
              <a:lnSpc>
                <a:spcPts val="1800"/>
              </a:lnSpc>
              <a:buNone/>
            </a:pPr>
            <a:r>
              <a:rPr lang="en-US" sz="1400" b="1" dirty="0">
                <a:solidFill>
                  <a:srgbClr val="384653"/>
                </a:solidFill>
                <a:latin typeface="Barlow Bold" pitchFamily="34" charset="0"/>
                <a:ea typeface="Barlow Bold" pitchFamily="34" charset="-122"/>
                <a:cs typeface="Barlow Bold" pitchFamily="34" charset="-120"/>
              </a:rPr>
              <a:t>Total Pelanggan (Awal)</a:t>
            </a:r>
            <a:endParaRPr lang="en-US" sz="1400" dirty="0"/>
          </a:p>
        </p:txBody>
      </p:sp>
      <p:sp>
        <p:nvSpPr>
          <p:cNvPr id="9" name="Text 6"/>
          <p:cNvSpPr/>
          <p:nvPr/>
        </p:nvSpPr>
        <p:spPr>
          <a:xfrm>
            <a:off x="6107787" y="2707838"/>
            <a:ext cx="3898463" cy="223361"/>
          </a:xfrm>
          <a:prstGeom prst="rect">
            <a:avLst/>
          </a:prstGeom>
          <a:noFill/>
          <a:ln/>
        </p:spPr>
        <p:txBody>
          <a:bodyPr wrap="none" lIns="0" tIns="0" rIns="0" bIns="0" rtlCol="0" anchor="t"/>
          <a:lstStyle/>
          <a:p>
            <a:pPr marL="0" indent="0" algn="ctr">
              <a:lnSpc>
                <a:spcPts val="1750"/>
              </a:lnSpc>
              <a:buNone/>
            </a:pPr>
            <a:r>
              <a:rPr lang="en-US" sz="1050" dirty="0">
                <a:solidFill>
                  <a:srgbClr val="384653"/>
                </a:solidFill>
                <a:latin typeface="Montserrat" pitchFamily="34" charset="0"/>
                <a:ea typeface="Montserrat" pitchFamily="34" charset="-122"/>
                <a:cs typeface="Montserrat" pitchFamily="34" charset="-120"/>
              </a:rPr>
              <a:t>Jumlah record dalam dataset sebelum proses cleaning</a:t>
            </a:r>
            <a:endParaRPr lang="en-US" sz="1050" dirty="0"/>
          </a:p>
        </p:txBody>
      </p:sp>
      <p:sp>
        <p:nvSpPr>
          <p:cNvPr id="10" name="Text 7"/>
          <p:cNvSpPr/>
          <p:nvPr/>
        </p:nvSpPr>
        <p:spPr>
          <a:xfrm>
            <a:off x="10180796" y="1703070"/>
            <a:ext cx="3898463" cy="460891"/>
          </a:xfrm>
          <a:prstGeom prst="rect">
            <a:avLst/>
          </a:prstGeom>
          <a:noFill/>
          <a:ln/>
        </p:spPr>
        <p:txBody>
          <a:bodyPr wrap="none" lIns="0" tIns="0" rIns="0" bIns="0" rtlCol="0" anchor="t"/>
          <a:lstStyle/>
          <a:p>
            <a:pPr marL="0" indent="0" algn="ctr">
              <a:lnSpc>
                <a:spcPts val="3600"/>
              </a:lnSpc>
              <a:buNone/>
            </a:pPr>
            <a:r>
              <a:rPr lang="en-US" sz="3600" b="1" dirty="0">
                <a:solidFill>
                  <a:srgbClr val="384653"/>
                </a:solidFill>
                <a:latin typeface="Barlow Bold" pitchFamily="34" charset="0"/>
                <a:ea typeface="Barlow Bold" pitchFamily="34" charset="-122"/>
                <a:cs typeface="Barlow Bold" pitchFamily="34" charset="-120"/>
              </a:rPr>
              <a:t>2.237</a:t>
            </a:r>
            <a:endParaRPr lang="en-US" sz="3600" dirty="0"/>
          </a:p>
        </p:txBody>
      </p:sp>
      <p:sp>
        <p:nvSpPr>
          <p:cNvPr id="11" name="Text 8"/>
          <p:cNvSpPr/>
          <p:nvPr/>
        </p:nvSpPr>
        <p:spPr>
          <a:xfrm>
            <a:off x="11211044" y="2338387"/>
            <a:ext cx="1837849" cy="229791"/>
          </a:xfrm>
          <a:prstGeom prst="rect">
            <a:avLst/>
          </a:prstGeom>
          <a:noFill/>
          <a:ln/>
        </p:spPr>
        <p:txBody>
          <a:bodyPr wrap="none" lIns="0" tIns="0" rIns="0" bIns="0" rtlCol="0" anchor="t"/>
          <a:lstStyle/>
          <a:p>
            <a:pPr marL="0" indent="0" algn="ctr">
              <a:lnSpc>
                <a:spcPts val="1800"/>
              </a:lnSpc>
              <a:buNone/>
            </a:pPr>
            <a:r>
              <a:rPr lang="en-US" sz="1400" b="1" dirty="0">
                <a:solidFill>
                  <a:srgbClr val="384653"/>
                </a:solidFill>
                <a:latin typeface="Barlow Bold" pitchFamily="34" charset="0"/>
                <a:ea typeface="Barlow Bold" pitchFamily="34" charset="-122"/>
                <a:cs typeface="Barlow Bold" pitchFamily="34" charset="-120"/>
              </a:rPr>
              <a:t>Pelanggan Valid</a:t>
            </a:r>
            <a:endParaRPr lang="en-US" sz="1400" dirty="0"/>
          </a:p>
        </p:txBody>
      </p:sp>
      <p:sp>
        <p:nvSpPr>
          <p:cNvPr id="12" name="Text 9"/>
          <p:cNvSpPr/>
          <p:nvPr/>
        </p:nvSpPr>
        <p:spPr>
          <a:xfrm>
            <a:off x="10180796" y="2707838"/>
            <a:ext cx="3898463" cy="223361"/>
          </a:xfrm>
          <a:prstGeom prst="rect">
            <a:avLst/>
          </a:prstGeom>
          <a:noFill/>
          <a:ln/>
        </p:spPr>
        <p:txBody>
          <a:bodyPr wrap="none" lIns="0" tIns="0" rIns="0" bIns="0" rtlCol="0" anchor="t"/>
          <a:lstStyle/>
          <a:p>
            <a:pPr marL="0" indent="0" algn="ctr">
              <a:lnSpc>
                <a:spcPts val="1750"/>
              </a:lnSpc>
              <a:buNone/>
            </a:pPr>
            <a:r>
              <a:rPr lang="en-US" sz="1050" dirty="0">
                <a:solidFill>
                  <a:srgbClr val="384653"/>
                </a:solidFill>
                <a:latin typeface="Montserrat" pitchFamily="34" charset="0"/>
                <a:ea typeface="Montserrat" pitchFamily="34" charset="-122"/>
                <a:cs typeface="Montserrat" pitchFamily="34" charset="-120"/>
              </a:rPr>
              <a:t>Setelah pembersihan outliers dan missing values</a:t>
            </a:r>
            <a:endParaRPr lang="en-US" sz="1050" dirty="0"/>
          </a:p>
        </p:txBody>
      </p:sp>
      <p:sp>
        <p:nvSpPr>
          <p:cNvPr id="13" name="Text 10"/>
          <p:cNvSpPr/>
          <p:nvPr/>
        </p:nvSpPr>
        <p:spPr>
          <a:xfrm>
            <a:off x="6107787" y="3280291"/>
            <a:ext cx="3898463" cy="460891"/>
          </a:xfrm>
          <a:prstGeom prst="rect">
            <a:avLst/>
          </a:prstGeom>
          <a:noFill/>
          <a:ln/>
        </p:spPr>
        <p:txBody>
          <a:bodyPr wrap="none" lIns="0" tIns="0" rIns="0" bIns="0" rtlCol="0" anchor="t"/>
          <a:lstStyle/>
          <a:p>
            <a:pPr marL="0" indent="0" algn="ctr">
              <a:lnSpc>
                <a:spcPts val="3600"/>
              </a:lnSpc>
              <a:buNone/>
            </a:pPr>
            <a:r>
              <a:rPr lang="en-US" sz="3600" b="1" dirty="0">
                <a:solidFill>
                  <a:srgbClr val="384653"/>
                </a:solidFill>
                <a:latin typeface="Barlow Bold" pitchFamily="34" charset="0"/>
                <a:ea typeface="Barlow Bold" pitchFamily="34" charset="-122"/>
                <a:cs typeface="Barlow Bold" pitchFamily="34" charset="-120"/>
              </a:rPr>
              <a:t>€52K</a:t>
            </a:r>
            <a:endParaRPr lang="en-US" sz="3600" dirty="0"/>
          </a:p>
        </p:txBody>
      </p:sp>
      <p:sp>
        <p:nvSpPr>
          <p:cNvPr id="14" name="Text 11"/>
          <p:cNvSpPr/>
          <p:nvPr/>
        </p:nvSpPr>
        <p:spPr>
          <a:xfrm>
            <a:off x="7138035" y="3915608"/>
            <a:ext cx="1837849" cy="229791"/>
          </a:xfrm>
          <a:prstGeom prst="rect">
            <a:avLst/>
          </a:prstGeom>
          <a:noFill/>
          <a:ln/>
        </p:spPr>
        <p:txBody>
          <a:bodyPr wrap="none" lIns="0" tIns="0" rIns="0" bIns="0" rtlCol="0" anchor="t"/>
          <a:lstStyle/>
          <a:p>
            <a:pPr marL="0" indent="0" algn="ctr">
              <a:lnSpc>
                <a:spcPts val="1800"/>
              </a:lnSpc>
              <a:buNone/>
            </a:pPr>
            <a:r>
              <a:rPr lang="en-US" sz="1400" b="1" dirty="0">
                <a:solidFill>
                  <a:srgbClr val="384653"/>
                </a:solidFill>
                <a:latin typeface="Barlow Bold" pitchFamily="34" charset="0"/>
                <a:ea typeface="Barlow Bold" pitchFamily="34" charset="-122"/>
                <a:cs typeface="Barlow Bold" pitchFamily="34" charset="-120"/>
              </a:rPr>
              <a:t>Rata-rata Income</a:t>
            </a:r>
            <a:endParaRPr lang="en-US" sz="1400" dirty="0"/>
          </a:p>
        </p:txBody>
      </p:sp>
      <p:sp>
        <p:nvSpPr>
          <p:cNvPr id="15" name="Text 12"/>
          <p:cNvSpPr/>
          <p:nvPr/>
        </p:nvSpPr>
        <p:spPr>
          <a:xfrm>
            <a:off x="6107787" y="4285059"/>
            <a:ext cx="3898463" cy="223361"/>
          </a:xfrm>
          <a:prstGeom prst="rect">
            <a:avLst/>
          </a:prstGeom>
          <a:noFill/>
          <a:ln/>
        </p:spPr>
        <p:txBody>
          <a:bodyPr wrap="none" lIns="0" tIns="0" rIns="0" bIns="0" rtlCol="0" anchor="t"/>
          <a:lstStyle/>
          <a:p>
            <a:pPr marL="0" indent="0" algn="ctr">
              <a:lnSpc>
                <a:spcPts val="1750"/>
              </a:lnSpc>
              <a:buNone/>
            </a:pPr>
            <a:r>
              <a:rPr lang="en-US" sz="1050" dirty="0">
                <a:solidFill>
                  <a:srgbClr val="384653"/>
                </a:solidFill>
                <a:latin typeface="Montserrat" pitchFamily="34" charset="0"/>
                <a:ea typeface="Montserrat" pitchFamily="34" charset="-122"/>
                <a:cs typeface="Montserrat" pitchFamily="34" charset="-120"/>
              </a:rPr>
              <a:t>Pendapatan tahunan median pelanggan supermarket</a:t>
            </a:r>
            <a:endParaRPr lang="en-US" sz="1050" dirty="0"/>
          </a:p>
        </p:txBody>
      </p:sp>
      <p:sp>
        <p:nvSpPr>
          <p:cNvPr id="16" name="Text 13"/>
          <p:cNvSpPr/>
          <p:nvPr/>
        </p:nvSpPr>
        <p:spPr>
          <a:xfrm>
            <a:off x="10180796" y="3280291"/>
            <a:ext cx="3898463" cy="460891"/>
          </a:xfrm>
          <a:prstGeom prst="rect">
            <a:avLst/>
          </a:prstGeom>
          <a:noFill/>
          <a:ln/>
        </p:spPr>
        <p:txBody>
          <a:bodyPr wrap="none" lIns="0" tIns="0" rIns="0" bIns="0" rtlCol="0" anchor="t"/>
          <a:lstStyle/>
          <a:p>
            <a:pPr marL="0" indent="0" algn="ctr">
              <a:lnSpc>
                <a:spcPts val="3600"/>
              </a:lnSpc>
              <a:buNone/>
            </a:pPr>
            <a:r>
              <a:rPr lang="en-US" sz="3600" b="1" dirty="0">
                <a:solidFill>
                  <a:srgbClr val="384653"/>
                </a:solidFill>
                <a:latin typeface="Barlow Bold" pitchFamily="34" charset="0"/>
                <a:ea typeface="Barlow Bold" pitchFamily="34" charset="-122"/>
                <a:cs typeface="Barlow Bold" pitchFamily="34" charset="-120"/>
              </a:rPr>
              <a:t>€600</a:t>
            </a:r>
            <a:endParaRPr lang="en-US" sz="3600" dirty="0"/>
          </a:p>
        </p:txBody>
      </p:sp>
      <p:sp>
        <p:nvSpPr>
          <p:cNvPr id="17" name="Text 14"/>
          <p:cNvSpPr/>
          <p:nvPr/>
        </p:nvSpPr>
        <p:spPr>
          <a:xfrm>
            <a:off x="11211044" y="3915608"/>
            <a:ext cx="1837849" cy="229791"/>
          </a:xfrm>
          <a:prstGeom prst="rect">
            <a:avLst/>
          </a:prstGeom>
          <a:noFill/>
          <a:ln/>
        </p:spPr>
        <p:txBody>
          <a:bodyPr wrap="none" lIns="0" tIns="0" rIns="0" bIns="0" rtlCol="0" anchor="t"/>
          <a:lstStyle/>
          <a:p>
            <a:pPr marL="0" indent="0" algn="ctr">
              <a:lnSpc>
                <a:spcPts val="1800"/>
              </a:lnSpc>
              <a:buNone/>
            </a:pPr>
            <a:r>
              <a:rPr lang="en-US" sz="1400" b="1" dirty="0">
                <a:solidFill>
                  <a:srgbClr val="384653"/>
                </a:solidFill>
                <a:latin typeface="Barlow Bold" pitchFamily="34" charset="0"/>
                <a:ea typeface="Barlow Bold" pitchFamily="34" charset="-122"/>
                <a:cs typeface="Barlow Bold" pitchFamily="34" charset="-120"/>
              </a:rPr>
              <a:t>Average Spending</a:t>
            </a:r>
            <a:endParaRPr lang="en-US" sz="1400" dirty="0"/>
          </a:p>
        </p:txBody>
      </p:sp>
      <p:sp>
        <p:nvSpPr>
          <p:cNvPr id="18" name="Text 15"/>
          <p:cNvSpPr/>
          <p:nvPr/>
        </p:nvSpPr>
        <p:spPr>
          <a:xfrm>
            <a:off x="10180796" y="4285059"/>
            <a:ext cx="3898463" cy="223361"/>
          </a:xfrm>
          <a:prstGeom prst="rect">
            <a:avLst/>
          </a:prstGeom>
          <a:noFill/>
          <a:ln/>
        </p:spPr>
        <p:txBody>
          <a:bodyPr wrap="none" lIns="0" tIns="0" rIns="0" bIns="0" rtlCol="0" anchor="t"/>
          <a:lstStyle/>
          <a:p>
            <a:pPr marL="0" indent="0" algn="ctr">
              <a:lnSpc>
                <a:spcPts val="1750"/>
              </a:lnSpc>
              <a:buNone/>
            </a:pPr>
            <a:r>
              <a:rPr lang="en-US" sz="1050" dirty="0">
                <a:solidFill>
                  <a:srgbClr val="384653"/>
                </a:solidFill>
                <a:latin typeface="Montserrat" pitchFamily="34" charset="0"/>
                <a:ea typeface="Montserrat" pitchFamily="34" charset="-122"/>
                <a:cs typeface="Montserrat" pitchFamily="34" charset="-120"/>
              </a:rPr>
              <a:t>Rata-rata total belanja pelanggan dalam 2 tahun</a:t>
            </a:r>
            <a:endParaRPr lang="en-US" sz="1050" dirty="0"/>
          </a:p>
        </p:txBody>
      </p:sp>
      <p:sp>
        <p:nvSpPr>
          <p:cNvPr id="19" name="Text 16"/>
          <p:cNvSpPr/>
          <p:nvPr/>
        </p:nvSpPr>
        <p:spPr>
          <a:xfrm>
            <a:off x="6107787" y="4665464"/>
            <a:ext cx="2461974" cy="275630"/>
          </a:xfrm>
          <a:prstGeom prst="rect">
            <a:avLst/>
          </a:prstGeom>
          <a:noFill/>
          <a:ln/>
        </p:spPr>
        <p:txBody>
          <a:bodyPr wrap="none" lIns="0" tIns="0" rIns="0" bIns="0" rtlCol="0" anchor="t"/>
          <a:lstStyle/>
          <a:p>
            <a:pPr marL="0" indent="0" algn="l">
              <a:lnSpc>
                <a:spcPts val="2150"/>
              </a:lnSpc>
              <a:buNone/>
            </a:pPr>
            <a:r>
              <a:rPr lang="en-US" sz="1700" b="1" dirty="0">
                <a:solidFill>
                  <a:srgbClr val="2E3C4E"/>
                </a:solidFill>
                <a:latin typeface="Barlow Bold" pitchFamily="34" charset="0"/>
                <a:ea typeface="Barlow Bold" pitchFamily="34" charset="-122"/>
                <a:cs typeface="Barlow Bold" pitchFamily="34" charset="-120"/>
              </a:rPr>
              <a:t>Karakteristik Demografis</a:t>
            </a:r>
            <a:endParaRPr lang="en-US" sz="1700" dirty="0"/>
          </a:p>
        </p:txBody>
      </p:sp>
      <p:sp>
        <p:nvSpPr>
          <p:cNvPr id="20" name="Text 17"/>
          <p:cNvSpPr/>
          <p:nvPr/>
        </p:nvSpPr>
        <p:spPr>
          <a:xfrm>
            <a:off x="6107787" y="5080754"/>
            <a:ext cx="7971473" cy="446723"/>
          </a:xfrm>
          <a:prstGeom prst="rect">
            <a:avLst/>
          </a:prstGeom>
          <a:noFill/>
          <a:ln/>
        </p:spPr>
        <p:txBody>
          <a:bodyPr wrap="square" lIns="0" tIns="0" rIns="0" bIns="0" rtlCol="0" anchor="t"/>
          <a:lstStyle/>
          <a:p>
            <a:pPr marL="342900" indent="-342900" algn="l">
              <a:lnSpc>
                <a:spcPts val="1750"/>
              </a:lnSpc>
              <a:buSzPct val="100000"/>
              <a:buChar char="•"/>
            </a:pPr>
            <a:r>
              <a:rPr lang="en-US" sz="1050" b="1" dirty="0">
                <a:solidFill>
                  <a:srgbClr val="384653"/>
                </a:solidFill>
                <a:latin typeface="Montserrat" pitchFamily="34" charset="0"/>
                <a:ea typeface="Montserrat" pitchFamily="34" charset="-122"/>
                <a:cs typeface="Montserrat" pitchFamily="34" charset="-120"/>
              </a:rPr>
              <a:t>Distribusi Usia:</a:t>
            </a:r>
            <a:r>
              <a:rPr lang="en-US" sz="1050" dirty="0">
                <a:solidFill>
                  <a:srgbClr val="384653"/>
                </a:solidFill>
                <a:latin typeface="Montserrat" pitchFamily="34" charset="0"/>
                <a:ea typeface="Montserrat" pitchFamily="34" charset="-122"/>
                <a:cs typeface="Montserrat" pitchFamily="34" charset="-120"/>
              </a:rPr>
              <a:t> Mayoritas pelanggan berada di rentang </a:t>
            </a:r>
            <a:r>
              <a:rPr lang="en-US" sz="1050" b="1" dirty="0">
                <a:solidFill>
                  <a:srgbClr val="2589C9"/>
                </a:solidFill>
                <a:latin typeface="Montserrat" pitchFamily="34" charset="0"/>
                <a:ea typeface="Montserrat" pitchFamily="34" charset="-122"/>
                <a:cs typeface="Montserrat" pitchFamily="34" charset="-120"/>
              </a:rPr>
              <a:t>30-79 tahun</a:t>
            </a:r>
            <a:r>
              <a:rPr lang="en-US" sz="1050" dirty="0">
                <a:solidFill>
                  <a:srgbClr val="384653"/>
                </a:solidFill>
                <a:latin typeface="Montserrat" pitchFamily="34" charset="0"/>
                <a:ea typeface="Montserrat" pitchFamily="34" charset="-122"/>
                <a:cs typeface="Montserrat" pitchFamily="34" charset="-120"/>
              </a:rPr>
              <a:t>, dengan konsentrasi tertinggi pada kelompok usia 45-70 tahun (baby boomer dan generasi X)</a:t>
            </a:r>
            <a:endParaRPr lang="en-US" sz="1050" dirty="0"/>
          </a:p>
        </p:txBody>
      </p:sp>
      <p:sp>
        <p:nvSpPr>
          <p:cNvPr id="21" name="Text 18"/>
          <p:cNvSpPr/>
          <p:nvPr/>
        </p:nvSpPr>
        <p:spPr>
          <a:xfrm>
            <a:off x="6107787" y="5576292"/>
            <a:ext cx="7971473" cy="446723"/>
          </a:xfrm>
          <a:prstGeom prst="rect">
            <a:avLst/>
          </a:prstGeom>
          <a:noFill/>
          <a:ln/>
        </p:spPr>
        <p:txBody>
          <a:bodyPr wrap="square" lIns="0" tIns="0" rIns="0" bIns="0" rtlCol="0" anchor="t"/>
          <a:lstStyle/>
          <a:p>
            <a:pPr marL="342900" indent="-342900" algn="l">
              <a:lnSpc>
                <a:spcPts val="1750"/>
              </a:lnSpc>
              <a:buSzPct val="100000"/>
              <a:buChar char="•"/>
            </a:pPr>
            <a:r>
              <a:rPr lang="en-US" sz="1050" b="1" dirty="0">
                <a:solidFill>
                  <a:srgbClr val="384653"/>
                </a:solidFill>
                <a:latin typeface="Montserrat" pitchFamily="34" charset="0"/>
                <a:ea typeface="Montserrat" pitchFamily="34" charset="-122"/>
                <a:cs typeface="Montserrat" pitchFamily="34" charset="-120"/>
              </a:rPr>
              <a:t>Tingkat Pendidikan:</a:t>
            </a:r>
            <a:r>
              <a:rPr lang="en-US" sz="1050" dirty="0">
                <a:solidFill>
                  <a:srgbClr val="384653"/>
                </a:solidFill>
                <a:latin typeface="Montserrat" pitchFamily="34" charset="0"/>
                <a:ea typeface="Montserrat" pitchFamily="34" charset="-122"/>
                <a:cs typeface="Montserrat" pitchFamily="34" charset="-120"/>
              </a:rPr>
              <a:t> Didominasi oleh lulusan </a:t>
            </a:r>
            <a:r>
              <a:rPr lang="en-US" sz="1050" b="1" dirty="0">
                <a:solidFill>
                  <a:srgbClr val="2589C9"/>
                </a:solidFill>
                <a:latin typeface="Montserrat" pitchFamily="34" charset="0"/>
                <a:ea typeface="Montserrat" pitchFamily="34" charset="-122"/>
                <a:cs typeface="Montserrat" pitchFamily="34" charset="-120"/>
              </a:rPr>
              <a:t>Graduation (50%)</a:t>
            </a:r>
            <a:r>
              <a:rPr lang="en-US" sz="1050" dirty="0">
                <a:solidFill>
                  <a:srgbClr val="384653"/>
                </a:solidFill>
                <a:latin typeface="Montserrat" pitchFamily="34" charset="0"/>
                <a:ea typeface="Montserrat" pitchFamily="34" charset="-122"/>
                <a:cs typeface="Montserrat" pitchFamily="34" charset="-120"/>
              </a:rPr>
              <a:t>, diikuti PhD (22%) dan Master (16%), menunjukkan profil pelanggan berpendidikan tinggi</a:t>
            </a:r>
            <a:endParaRPr lang="en-US" sz="1050" dirty="0"/>
          </a:p>
        </p:txBody>
      </p:sp>
      <p:sp>
        <p:nvSpPr>
          <p:cNvPr id="22" name="Text 19"/>
          <p:cNvSpPr/>
          <p:nvPr/>
        </p:nvSpPr>
        <p:spPr>
          <a:xfrm>
            <a:off x="6107787" y="6071830"/>
            <a:ext cx="7971473" cy="446723"/>
          </a:xfrm>
          <a:prstGeom prst="rect">
            <a:avLst/>
          </a:prstGeom>
          <a:noFill/>
          <a:ln/>
        </p:spPr>
        <p:txBody>
          <a:bodyPr wrap="square" lIns="0" tIns="0" rIns="0" bIns="0" rtlCol="0" anchor="t"/>
          <a:lstStyle/>
          <a:p>
            <a:pPr marL="342900" indent="-342900" algn="l">
              <a:lnSpc>
                <a:spcPts val="1750"/>
              </a:lnSpc>
              <a:buSzPct val="100000"/>
              <a:buChar char="•"/>
            </a:pPr>
            <a:r>
              <a:rPr lang="en-US" sz="1050" b="1" dirty="0">
                <a:solidFill>
                  <a:srgbClr val="384653"/>
                </a:solidFill>
                <a:latin typeface="Montserrat" pitchFamily="34" charset="0"/>
                <a:ea typeface="Montserrat" pitchFamily="34" charset="-122"/>
                <a:cs typeface="Montserrat" pitchFamily="34" charset="-120"/>
              </a:rPr>
              <a:t>Status Pernikahan:</a:t>
            </a:r>
            <a:r>
              <a:rPr lang="en-US" sz="1050" dirty="0">
                <a:solidFill>
                  <a:srgbClr val="384653"/>
                </a:solidFill>
                <a:latin typeface="Montserrat" pitchFamily="34" charset="0"/>
                <a:ea typeface="Montserrat" pitchFamily="34" charset="-122"/>
                <a:cs typeface="Montserrat" pitchFamily="34" charset="-120"/>
              </a:rPr>
              <a:t> Sebagian besar pelanggan berstatus </a:t>
            </a:r>
            <a:r>
              <a:rPr lang="en-US" sz="1050" b="1" dirty="0">
                <a:solidFill>
                  <a:srgbClr val="384653"/>
                </a:solidFill>
                <a:latin typeface="Montserrat" pitchFamily="34" charset="0"/>
                <a:ea typeface="Montserrat" pitchFamily="34" charset="-122"/>
                <a:cs typeface="Montserrat" pitchFamily="34" charset="-120"/>
              </a:rPr>
              <a:t>Married</a:t>
            </a:r>
            <a:r>
              <a:rPr lang="en-US" sz="1050" dirty="0">
                <a:solidFill>
                  <a:srgbClr val="384653"/>
                </a:solidFill>
                <a:latin typeface="Montserrat" pitchFamily="34" charset="0"/>
                <a:ea typeface="Montserrat" pitchFamily="34" charset="-122"/>
                <a:cs typeface="Montserrat" pitchFamily="34" charset="-120"/>
              </a:rPr>
              <a:t>, dengan proporsi signifikan Single dan Divorced/Widow</a:t>
            </a:r>
            <a:endParaRPr lang="en-US" sz="10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38996" y="585907"/>
            <a:ext cx="3546634" cy="443270"/>
          </a:xfrm>
          <a:prstGeom prst="rect">
            <a:avLst/>
          </a:prstGeom>
          <a:noFill/>
          <a:ln/>
        </p:spPr>
        <p:txBody>
          <a:bodyPr wrap="none" lIns="0" tIns="0" rIns="0" bIns="0" rtlCol="0" anchor="t"/>
          <a:lstStyle/>
          <a:p>
            <a:pPr marL="0" indent="0" algn="l">
              <a:lnSpc>
                <a:spcPts val="3450"/>
              </a:lnSpc>
              <a:buNone/>
            </a:pPr>
            <a:r>
              <a:rPr lang="en-US" sz="2750" b="1" dirty="0">
                <a:solidFill>
                  <a:srgbClr val="2E3C4E"/>
                </a:solidFill>
                <a:latin typeface="Barlow Bold" pitchFamily="34" charset="0"/>
                <a:ea typeface="Barlow Bold" pitchFamily="34" charset="-122"/>
                <a:cs typeface="Barlow Bold" pitchFamily="34" charset="-120"/>
              </a:rPr>
              <a:t>Data Cleaning</a:t>
            </a:r>
            <a:endParaRPr lang="en-US" sz="2750" dirty="0"/>
          </a:p>
        </p:txBody>
      </p:sp>
      <p:sp>
        <p:nvSpPr>
          <p:cNvPr id="3" name="Text 1"/>
          <p:cNvSpPr/>
          <p:nvPr/>
        </p:nvSpPr>
        <p:spPr>
          <a:xfrm>
            <a:off x="538996" y="1082993"/>
            <a:ext cx="5461159" cy="354568"/>
          </a:xfrm>
          <a:prstGeom prst="rect">
            <a:avLst/>
          </a:prstGeom>
          <a:noFill/>
          <a:ln/>
        </p:spPr>
        <p:txBody>
          <a:bodyPr wrap="none" lIns="0" tIns="0" rIns="0" bIns="0" rtlCol="0" anchor="t"/>
          <a:lstStyle/>
          <a:p>
            <a:pPr marL="0" indent="0" algn="l">
              <a:lnSpc>
                <a:spcPts val="2750"/>
              </a:lnSpc>
              <a:buNone/>
            </a:pPr>
            <a:r>
              <a:rPr lang="en-US" sz="2200" b="1" dirty="0">
                <a:solidFill>
                  <a:srgbClr val="2E3C4E"/>
                </a:solidFill>
                <a:latin typeface="Barlow Bold" pitchFamily="34" charset="0"/>
                <a:ea typeface="Barlow Bold" pitchFamily="34" charset="-122"/>
                <a:cs typeface="Barlow Bold" pitchFamily="34" charset="-120"/>
              </a:rPr>
              <a:t>Proses Pembersihan dan Transformasi Data</a:t>
            </a:r>
            <a:endParaRPr lang="en-US" sz="2200" dirty="0"/>
          </a:p>
        </p:txBody>
      </p:sp>
      <p:sp>
        <p:nvSpPr>
          <p:cNvPr id="4" name="Text 2"/>
          <p:cNvSpPr/>
          <p:nvPr/>
        </p:nvSpPr>
        <p:spPr>
          <a:xfrm>
            <a:off x="538996" y="1639610"/>
            <a:ext cx="13552408" cy="215622"/>
          </a:xfrm>
          <a:prstGeom prst="rect">
            <a:avLst/>
          </a:prstGeom>
          <a:noFill/>
          <a:ln/>
        </p:spPr>
        <p:txBody>
          <a:bodyPr wrap="none" lIns="0" tIns="0" rIns="0" bIns="0" rtlCol="0" anchor="t"/>
          <a:lstStyle/>
          <a:p>
            <a:pPr marL="0" indent="0" algn="l">
              <a:lnSpc>
                <a:spcPts val="1650"/>
              </a:lnSpc>
              <a:buNone/>
            </a:pPr>
            <a:r>
              <a:rPr lang="en-US" sz="1050" dirty="0">
                <a:solidFill>
                  <a:srgbClr val="384653"/>
                </a:solidFill>
                <a:latin typeface="Montserrat" pitchFamily="34" charset="0"/>
                <a:ea typeface="Montserrat" pitchFamily="34" charset="-122"/>
                <a:cs typeface="Montserrat" pitchFamily="34" charset="-120"/>
              </a:rPr>
              <a:t>Untuk memastikan kualitas analisis, dilakukan serangkaian proses data cleaning yang sistematis untuk menangani missing values, outliers, dan transformasi variabel yang diperlukan.</a:t>
            </a:r>
            <a:endParaRPr lang="en-US" sz="1050" dirty="0"/>
          </a:p>
        </p:txBody>
      </p:sp>
      <p:pic>
        <p:nvPicPr>
          <p:cNvPr id="5" name="Image 0" descr="preencoded.png"/>
          <p:cNvPicPr>
            <a:picLocks noChangeAspect="1"/>
          </p:cNvPicPr>
          <p:nvPr/>
        </p:nvPicPr>
        <p:blipFill>
          <a:blip r:embed="rId3"/>
          <a:stretch>
            <a:fillRect/>
          </a:stretch>
        </p:blipFill>
        <p:spPr>
          <a:xfrm>
            <a:off x="538996" y="2006798"/>
            <a:ext cx="6776204" cy="538996"/>
          </a:xfrm>
          <a:prstGeom prst="rect">
            <a:avLst/>
          </a:prstGeom>
        </p:spPr>
      </p:pic>
      <p:sp>
        <p:nvSpPr>
          <p:cNvPr id="6" name="Text 3"/>
          <p:cNvSpPr/>
          <p:nvPr/>
        </p:nvSpPr>
        <p:spPr>
          <a:xfrm>
            <a:off x="673656" y="2680454"/>
            <a:ext cx="1863804" cy="221575"/>
          </a:xfrm>
          <a:prstGeom prst="rect">
            <a:avLst/>
          </a:prstGeom>
          <a:noFill/>
          <a:ln/>
        </p:spPr>
        <p:txBody>
          <a:bodyPr wrap="none" lIns="0" tIns="0" rIns="0" bIns="0" rtlCol="0" anchor="t"/>
          <a:lstStyle/>
          <a:p>
            <a:pPr marL="0" indent="0" algn="l">
              <a:lnSpc>
                <a:spcPts val="1700"/>
              </a:lnSpc>
              <a:buNone/>
            </a:pPr>
            <a:r>
              <a:rPr lang="en-US" sz="1350" b="1" dirty="0">
                <a:solidFill>
                  <a:srgbClr val="384653"/>
                </a:solidFill>
                <a:latin typeface="Barlow Bold" pitchFamily="34" charset="0"/>
                <a:ea typeface="Barlow Bold" pitchFamily="34" charset="-122"/>
                <a:cs typeface="Barlow Bold" pitchFamily="34" charset="-120"/>
              </a:rPr>
              <a:t>Handling Missing Values</a:t>
            </a:r>
            <a:endParaRPr lang="en-US" sz="1350" dirty="0"/>
          </a:p>
        </p:txBody>
      </p:sp>
      <p:sp>
        <p:nvSpPr>
          <p:cNvPr id="7" name="Text 4"/>
          <p:cNvSpPr/>
          <p:nvPr/>
        </p:nvSpPr>
        <p:spPr>
          <a:xfrm>
            <a:off x="673656" y="2982873"/>
            <a:ext cx="6506885" cy="646867"/>
          </a:xfrm>
          <a:prstGeom prst="rect">
            <a:avLst/>
          </a:prstGeom>
          <a:noFill/>
          <a:ln/>
        </p:spPr>
        <p:txBody>
          <a:bodyPr wrap="square" lIns="0" tIns="0" rIns="0" bIns="0" rtlCol="0" anchor="t"/>
          <a:lstStyle/>
          <a:p>
            <a:pPr marL="0" indent="0" algn="l">
              <a:lnSpc>
                <a:spcPts val="1650"/>
              </a:lnSpc>
              <a:buNone/>
            </a:pPr>
            <a:r>
              <a:rPr lang="en-US" sz="1050" dirty="0">
                <a:solidFill>
                  <a:srgbClr val="384653"/>
                </a:solidFill>
                <a:latin typeface="Montserrat" pitchFamily="34" charset="0"/>
                <a:ea typeface="Montserrat" pitchFamily="34" charset="-122"/>
                <a:cs typeface="Montserrat" pitchFamily="34" charset="-120"/>
              </a:rPr>
              <a:t>Ditemukan </a:t>
            </a:r>
            <a:r>
              <a:rPr lang="en-US" sz="1050" b="1" dirty="0">
                <a:solidFill>
                  <a:srgbClr val="384653"/>
                </a:solidFill>
                <a:latin typeface="Montserrat" pitchFamily="34" charset="0"/>
                <a:ea typeface="Montserrat" pitchFamily="34" charset="-122"/>
                <a:cs typeface="Montserrat" pitchFamily="34" charset="-120"/>
              </a:rPr>
              <a:t>24 baris</a:t>
            </a:r>
            <a:r>
              <a:rPr lang="en-US" sz="1050" dirty="0">
                <a:solidFill>
                  <a:srgbClr val="384653"/>
                </a:solidFill>
                <a:latin typeface="Montserrat" pitchFamily="34" charset="0"/>
                <a:ea typeface="Montserrat" pitchFamily="34" charset="-122"/>
                <a:cs typeface="Montserrat" pitchFamily="34" charset="-120"/>
              </a:rPr>
              <a:t> dengan nilai kosong (NaN) pada kolom Income. Nilai-nilai ini diganti dengan </a:t>
            </a:r>
            <a:r>
              <a:rPr lang="en-US" sz="1050" b="1" dirty="0">
                <a:solidFill>
                  <a:srgbClr val="2589C9"/>
                </a:solidFill>
                <a:latin typeface="Montserrat" pitchFamily="34" charset="0"/>
                <a:ea typeface="Montserrat" pitchFamily="34" charset="-122"/>
                <a:cs typeface="Montserrat" pitchFamily="34" charset="-120"/>
              </a:rPr>
              <a:t>median income</a:t>
            </a:r>
            <a:r>
              <a:rPr lang="en-US" sz="1050" dirty="0">
                <a:solidFill>
                  <a:srgbClr val="384653"/>
                </a:solidFill>
                <a:latin typeface="Montserrat" pitchFamily="34" charset="0"/>
                <a:ea typeface="Montserrat" pitchFamily="34" charset="-122"/>
                <a:cs typeface="Montserrat" pitchFamily="34" charset="-120"/>
              </a:rPr>
              <a:t> (€51.445) untuk mempertahankan distribusi data dan menghindari bias dari mean yang terpengaruh outliers.</a:t>
            </a:r>
            <a:endParaRPr lang="en-US" sz="1050" dirty="0"/>
          </a:p>
        </p:txBody>
      </p:sp>
      <p:pic>
        <p:nvPicPr>
          <p:cNvPr id="8" name="Image 1" descr="preencoded.png"/>
          <p:cNvPicPr>
            <a:picLocks noChangeAspect="1"/>
          </p:cNvPicPr>
          <p:nvPr/>
        </p:nvPicPr>
        <p:blipFill>
          <a:blip r:embed="rId4"/>
          <a:stretch>
            <a:fillRect/>
          </a:stretch>
        </p:blipFill>
        <p:spPr>
          <a:xfrm>
            <a:off x="7315200" y="2006798"/>
            <a:ext cx="6776204" cy="538996"/>
          </a:xfrm>
          <a:prstGeom prst="rect">
            <a:avLst/>
          </a:prstGeom>
        </p:spPr>
      </p:pic>
      <p:sp>
        <p:nvSpPr>
          <p:cNvPr id="9" name="Text 5"/>
          <p:cNvSpPr/>
          <p:nvPr/>
        </p:nvSpPr>
        <p:spPr>
          <a:xfrm>
            <a:off x="7449860" y="2680454"/>
            <a:ext cx="1773317" cy="221575"/>
          </a:xfrm>
          <a:prstGeom prst="rect">
            <a:avLst/>
          </a:prstGeom>
          <a:noFill/>
          <a:ln/>
        </p:spPr>
        <p:txBody>
          <a:bodyPr wrap="none" lIns="0" tIns="0" rIns="0" bIns="0" rtlCol="0" anchor="t"/>
          <a:lstStyle/>
          <a:p>
            <a:pPr marL="0" indent="0" algn="l">
              <a:lnSpc>
                <a:spcPts val="1700"/>
              </a:lnSpc>
              <a:buNone/>
            </a:pPr>
            <a:r>
              <a:rPr lang="en-US" sz="1350" b="1" dirty="0">
                <a:solidFill>
                  <a:srgbClr val="384653"/>
                </a:solidFill>
                <a:latin typeface="Barlow Bold" pitchFamily="34" charset="0"/>
                <a:ea typeface="Barlow Bold" pitchFamily="34" charset="-122"/>
                <a:cs typeface="Barlow Bold" pitchFamily="34" charset="-120"/>
              </a:rPr>
              <a:t>Outlier Removal</a:t>
            </a:r>
            <a:endParaRPr lang="en-US" sz="1350" dirty="0"/>
          </a:p>
        </p:txBody>
      </p:sp>
      <p:sp>
        <p:nvSpPr>
          <p:cNvPr id="10" name="Text 6"/>
          <p:cNvSpPr/>
          <p:nvPr/>
        </p:nvSpPr>
        <p:spPr>
          <a:xfrm>
            <a:off x="7449860" y="2982873"/>
            <a:ext cx="6506885" cy="215622"/>
          </a:xfrm>
          <a:prstGeom prst="rect">
            <a:avLst/>
          </a:prstGeom>
          <a:noFill/>
          <a:ln/>
        </p:spPr>
        <p:txBody>
          <a:bodyPr wrap="none" lIns="0" tIns="0" rIns="0" bIns="0" rtlCol="0" anchor="t"/>
          <a:lstStyle/>
          <a:p>
            <a:pPr marL="0" indent="0" algn="l">
              <a:lnSpc>
                <a:spcPts val="1650"/>
              </a:lnSpc>
              <a:buNone/>
            </a:pPr>
            <a:r>
              <a:rPr lang="en-US" sz="1050" dirty="0">
                <a:solidFill>
                  <a:srgbClr val="384653"/>
                </a:solidFill>
                <a:latin typeface="Montserrat" pitchFamily="34" charset="0"/>
                <a:ea typeface="Montserrat" pitchFamily="34" charset="-122"/>
                <a:cs typeface="Montserrat" pitchFamily="34" charset="-120"/>
              </a:rPr>
              <a:t>Identifikasi dan eliminasi outliers ekstrem:</a:t>
            </a:r>
            <a:endParaRPr lang="en-US" sz="1050" dirty="0"/>
          </a:p>
        </p:txBody>
      </p:sp>
      <p:sp>
        <p:nvSpPr>
          <p:cNvPr id="11" name="Text 7"/>
          <p:cNvSpPr/>
          <p:nvPr/>
        </p:nvSpPr>
        <p:spPr>
          <a:xfrm>
            <a:off x="7449860" y="3279338"/>
            <a:ext cx="6506885" cy="215622"/>
          </a:xfrm>
          <a:prstGeom prst="rect">
            <a:avLst/>
          </a:prstGeom>
          <a:noFill/>
          <a:ln/>
        </p:spPr>
        <p:txBody>
          <a:bodyPr wrap="none" lIns="0" tIns="0" rIns="0" bIns="0" rtlCol="0" anchor="t"/>
          <a:lstStyle/>
          <a:p>
            <a:pPr marL="342900" indent="-342900" algn="l">
              <a:lnSpc>
                <a:spcPts val="1650"/>
              </a:lnSpc>
              <a:buSzPct val="100000"/>
              <a:buChar char="•"/>
            </a:pPr>
            <a:r>
              <a:rPr lang="en-US" sz="1050" dirty="0">
                <a:solidFill>
                  <a:srgbClr val="384653"/>
                </a:solidFill>
                <a:latin typeface="Montserrat" pitchFamily="34" charset="0"/>
                <a:ea typeface="Montserrat" pitchFamily="34" charset="-122"/>
                <a:cs typeface="Montserrat" pitchFamily="34" charset="-120"/>
              </a:rPr>
              <a:t>Hapus </a:t>
            </a:r>
            <a:r>
              <a:rPr lang="en-US" sz="1050" b="1" dirty="0">
                <a:solidFill>
                  <a:srgbClr val="384653"/>
                </a:solidFill>
                <a:latin typeface="Montserrat" pitchFamily="34" charset="0"/>
                <a:ea typeface="Montserrat" pitchFamily="34" charset="-122"/>
                <a:cs typeface="Montserrat" pitchFamily="34" charset="-120"/>
              </a:rPr>
              <a:t>3 baris</a:t>
            </a:r>
            <a:r>
              <a:rPr lang="en-US" sz="1050" dirty="0">
                <a:solidFill>
                  <a:srgbClr val="384653"/>
                </a:solidFill>
                <a:latin typeface="Montserrat" pitchFamily="34" charset="0"/>
                <a:ea typeface="Montserrat" pitchFamily="34" charset="-122"/>
                <a:cs typeface="Montserrat" pitchFamily="34" charset="-120"/>
              </a:rPr>
              <a:t> dengan usia di atas 100 tahun (data entry error)</a:t>
            </a:r>
            <a:endParaRPr lang="en-US" sz="1050" dirty="0"/>
          </a:p>
        </p:txBody>
      </p:sp>
      <p:sp>
        <p:nvSpPr>
          <p:cNvPr id="12" name="Text 8"/>
          <p:cNvSpPr/>
          <p:nvPr/>
        </p:nvSpPr>
        <p:spPr>
          <a:xfrm>
            <a:off x="7449860" y="3542109"/>
            <a:ext cx="6506885" cy="215622"/>
          </a:xfrm>
          <a:prstGeom prst="rect">
            <a:avLst/>
          </a:prstGeom>
          <a:noFill/>
          <a:ln/>
        </p:spPr>
        <p:txBody>
          <a:bodyPr wrap="none" lIns="0" tIns="0" rIns="0" bIns="0" rtlCol="0" anchor="t"/>
          <a:lstStyle/>
          <a:p>
            <a:pPr marL="342900" indent="-342900" algn="l">
              <a:lnSpc>
                <a:spcPts val="1650"/>
              </a:lnSpc>
              <a:buSzPct val="100000"/>
              <a:buChar char="•"/>
            </a:pPr>
            <a:r>
              <a:rPr lang="en-US" sz="1050" dirty="0">
                <a:solidFill>
                  <a:srgbClr val="384653"/>
                </a:solidFill>
                <a:latin typeface="Montserrat" pitchFamily="34" charset="0"/>
                <a:ea typeface="Montserrat" pitchFamily="34" charset="-122"/>
                <a:cs typeface="Montserrat" pitchFamily="34" charset="-120"/>
              </a:rPr>
              <a:t>Hapus record dengan Income ekstrem </a:t>
            </a:r>
            <a:r>
              <a:rPr lang="en-US" sz="1050" b="1" dirty="0">
                <a:solidFill>
                  <a:srgbClr val="384653"/>
                </a:solidFill>
                <a:latin typeface="Montserrat" pitchFamily="34" charset="0"/>
                <a:ea typeface="Montserrat" pitchFamily="34" charset="-122"/>
                <a:cs typeface="Montserrat" pitchFamily="34" charset="-120"/>
              </a:rPr>
              <a:t>&gt; €666.666</a:t>
            </a:r>
            <a:r>
              <a:rPr lang="en-US" sz="1050" dirty="0">
                <a:solidFill>
                  <a:srgbClr val="384653"/>
                </a:solidFill>
                <a:latin typeface="Montserrat" pitchFamily="34" charset="0"/>
                <a:ea typeface="Montserrat" pitchFamily="34" charset="-122"/>
                <a:cs typeface="Montserrat" pitchFamily="34" charset="-120"/>
              </a:rPr>
              <a:t> yang tidak realistis</a:t>
            </a:r>
            <a:endParaRPr lang="en-US" sz="1050" dirty="0"/>
          </a:p>
        </p:txBody>
      </p:sp>
      <p:sp>
        <p:nvSpPr>
          <p:cNvPr id="13" name="Text 9"/>
          <p:cNvSpPr/>
          <p:nvPr/>
        </p:nvSpPr>
        <p:spPr>
          <a:xfrm>
            <a:off x="7449860" y="3804880"/>
            <a:ext cx="6506885" cy="215622"/>
          </a:xfrm>
          <a:prstGeom prst="rect">
            <a:avLst/>
          </a:prstGeom>
          <a:noFill/>
          <a:ln/>
        </p:spPr>
        <p:txBody>
          <a:bodyPr wrap="none" lIns="0" tIns="0" rIns="0" bIns="0" rtlCol="0" anchor="t"/>
          <a:lstStyle/>
          <a:p>
            <a:pPr marL="342900" indent="-342900" algn="l">
              <a:lnSpc>
                <a:spcPts val="1650"/>
              </a:lnSpc>
              <a:buSzPct val="100000"/>
              <a:buChar char="•"/>
            </a:pPr>
            <a:r>
              <a:rPr lang="en-US" sz="1050" dirty="0">
                <a:solidFill>
                  <a:srgbClr val="384653"/>
                </a:solidFill>
                <a:latin typeface="Montserrat" pitchFamily="34" charset="0"/>
                <a:ea typeface="Montserrat" pitchFamily="34" charset="-122"/>
                <a:cs typeface="Montserrat" pitchFamily="34" charset="-120"/>
              </a:rPr>
              <a:t>Validasi rentang nilai untuk semua variabel numerik</a:t>
            </a:r>
            <a:endParaRPr lang="en-US" sz="1050" dirty="0"/>
          </a:p>
        </p:txBody>
      </p:sp>
      <p:pic>
        <p:nvPicPr>
          <p:cNvPr id="14" name="Image 2" descr="preencoded.png"/>
          <p:cNvPicPr>
            <a:picLocks noChangeAspect="1"/>
          </p:cNvPicPr>
          <p:nvPr/>
        </p:nvPicPr>
        <p:blipFill>
          <a:blip r:embed="rId5"/>
          <a:stretch>
            <a:fillRect/>
          </a:stretch>
        </p:blipFill>
        <p:spPr>
          <a:xfrm>
            <a:off x="538996" y="4155162"/>
            <a:ext cx="6776204" cy="538996"/>
          </a:xfrm>
          <a:prstGeom prst="rect">
            <a:avLst/>
          </a:prstGeom>
        </p:spPr>
      </p:pic>
      <p:sp>
        <p:nvSpPr>
          <p:cNvPr id="15" name="Text 10"/>
          <p:cNvSpPr/>
          <p:nvPr/>
        </p:nvSpPr>
        <p:spPr>
          <a:xfrm>
            <a:off x="673656" y="4828818"/>
            <a:ext cx="1773317" cy="221575"/>
          </a:xfrm>
          <a:prstGeom prst="rect">
            <a:avLst/>
          </a:prstGeom>
          <a:noFill/>
          <a:ln/>
        </p:spPr>
        <p:txBody>
          <a:bodyPr wrap="none" lIns="0" tIns="0" rIns="0" bIns="0" rtlCol="0" anchor="t"/>
          <a:lstStyle/>
          <a:p>
            <a:pPr marL="0" indent="0" algn="l">
              <a:lnSpc>
                <a:spcPts val="1700"/>
              </a:lnSpc>
              <a:buNone/>
            </a:pPr>
            <a:r>
              <a:rPr lang="en-US" sz="1350" b="1" dirty="0">
                <a:solidFill>
                  <a:srgbClr val="384653"/>
                </a:solidFill>
                <a:latin typeface="Barlow Bold" pitchFamily="34" charset="0"/>
                <a:ea typeface="Barlow Bold" pitchFamily="34" charset="-122"/>
                <a:cs typeface="Barlow Bold" pitchFamily="34" charset="-120"/>
              </a:rPr>
              <a:t>Duplicate Check</a:t>
            </a:r>
            <a:endParaRPr lang="en-US" sz="1350" dirty="0"/>
          </a:p>
        </p:txBody>
      </p:sp>
      <p:sp>
        <p:nvSpPr>
          <p:cNvPr id="16" name="Text 11"/>
          <p:cNvSpPr/>
          <p:nvPr/>
        </p:nvSpPr>
        <p:spPr>
          <a:xfrm>
            <a:off x="673656" y="5131237"/>
            <a:ext cx="6506885" cy="431244"/>
          </a:xfrm>
          <a:prstGeom prst="rect">
            <a:avLst/>
          </a:prstGeom>
          <a:noFill/>
          <a:ln/>
        </p:spPr>
        <p:txBody>
          <a:bodyPr wrap="square" lIns="0" tIns="0" rIns="0" bIns="0" rtlCol="0" anchor="t"/>
          <a:lstStyle/>
          <a:p>
            <a:pPr marL="0" indent="0" algn="l">
              <a:lnSpc>
                <a:spcPts val="1650"/>
              </a:lnSpc>
              <a:buNone/>
            </a:pPr>
            <a:r>
              <a:rPr lang="en-US" sz="1050" dirty="0">
                <a:solidFill>
                  <a:srgbClr val="384653"/>
                </a:solidFill>
                <a:latin typeface="Montserrat" pitchFamily="34" charset="0"/>
                <a:ea typeface="Montserrat" pitchFamily="34" charset="-122"/>
                <a:cs typeface="Montserrat" pitchFamily="34" charset="-120"/>
              </a:rPr>
              <a:t>Pemeriksaan menyeluruh untuk duplikasi data menunjukkan </a:t>
            </a:r>
            <a:r>
              <a:rPr lang="en-US" sz="1050" b="1" dirty="0">
                <a:solidFill>
                  <a:srgbClr val="2589C9"/>
                </a:solidFill>
                <a:latin typeface="Montserrat" pitchFamily="34" charset="0"/>
                <a:ea typeface="Montserrat" pitchFamily="34" charset="-122"/>
                <a:cs typeface="Montserrat" pitchFamily="34" charset="-120"/>
              </a:rPr>
              <a:t>tidak ada record duplikat</a:t>
            </a:r>
            <a:r>
              <a:rPr lang="en-US" sz="1050" dirty="0">
                <a:solidFill>
                  <a:srgbClr val="384653"/>
                </a:solidFill>
                <a:latin typeface="Montserrat" pitchFamily="34" charset="0"/>
                <a:ea typeface="Montserrat" pitchFamily="34" charset="-122"/>
                <a:cs typeface="Montserrat" pitchFamily="34" charset="-120"/>
              </a:rPr>
              <a:t>, memastikan setiap baris merepresentasikan pelanggan unik.</a:t>
            </a:r>
            <a:endParaRPr lang="en-US" sz="1050" dirty="0"/>
          </a:p>
        </p:txBody>
      </p:sp>
      <p:pic>
        <p:nvPicPr>
          <p:cNvPr id="17" name="Image 3" descr="preencoded.png"/>
          <p:cNvPicPr>
            <a:picLocks noChangeAspect="1"/>
          </p:cNvPicPr>
          <p:nvPr/>
        </p:nvPicPr>
        <p:blipFill>
          <a:blip r:embed="rId6"/>
          <a:stretch>
            <a:fillRect/>
          </a:stretch>
        </p:blipFill>
        <p:spPr>
          <a:xfrm>
            <a:off x="7315200" y="4155162"/>
            <a:ext cx="6776204" cy="538996"/>
          </a:xfrm>
          <a:prstGeom prst="rect">
            <a:avLst/>
          </a:prstGeom>
        </p:spPr>
      </p:pic>
      <p:sp>
        <p:nvSpPr>
          <p:cNvPr id="18" name="Text 12"/>
          <p:cNvSpPr/>
          <p:nvPr/>
        </p:nvSpPr>
        <p:spPr>
          <a:xfrm>
            <a:off x="7449860" y="4828818"/>
            <a:ext cx="1773317" cy="221575"/>
          </a:xfrm>
          <a:prstGeom prst="rect">
            <a:avLst/>
          </a:prstGeom>
          <a:noFill/>
          <a:ln/>
        </p:spPr>
        <p:txBody>
          <a:bodyPr wrap="none" lIns="0" tIns="0" rIns="0" bIns="0" rtlCol="0" anchor="t"/>
          <a:lstStyle/>
          <a:p>
            <a:pPr marL="0" indent="0" algn="l">
              <a:lnSpc>
                <a:spcPts val="1700"/>
              </a:lnSpc>
              <a:buNone/>
            </a:pPr>
            <a:r>
              <a:rPr lang="en-US" sz="1350" b="1" dirty="0">
                <a:solidFill>
                  <a:srgbClr val="384653"/>
                </a:solidFill>
                <a:latin typeface="Barlow Bold" pitchFamily="34" charset="0"/>
                <a:ea typeface="Barlow Bold" pitchFamily="34" charset="-122"/>
                <a:cs typeface="Barlow Bold" pitchFamily="34" charset="-120"/>
              </a:rPr>
              <a:t>Feature Engineering</a:t>
            </a:r>
            <a:endParaRPr lang="en-US" sz="1350" dirty="0"/>
          </a:p>
        </p:txBody>
      </p:sp>
      <p:sp>
        <p:nvSpPr>
          <p:cNvPr id="19" name="Text 13"/>
          <p:cNvSpPr/>
          <p:nvPr/>
        </p:nvSpPr>
        <p:spPr>
          <a:xfrm>
            <a:off x="7449860" y="5131237"/>
            <a:ext cx="6506885" cy="215622"/>
          </a:xfrm>
          <a:prstGeom prst="rect">
            <a:avLst/>
          </a:prstGeom>
          <a:noFill/>
          <a:ln/>
        </p:spPr>
        <p:txBody>
          <a:bodyPr wrap="none" lIns="0" tIns="0" rIns="0" bIns="0" rtlCol="0" anchor="t"/>
          <a:lstStyle/>
          <a:p>
            <a:pPr marL="0" indent="0" algn="l">
              <a:lnSpc>
                <a:spcPts val="1650"/>
              </a:lnSpc>
              <a:buNone/>
            </a:pPr>
            <a:r>
              <a:rPr lang="en-US" sz="1050" dirty="0">
                <a:solidFill>
                  <a:srgbClr val="384653"/>
                </a:solidFill>
                <a:latin typeface="Montserrat" pitchFamily="34" charset="0"/>
                <a:ea typeface="Montserrat" pitchFamily="34" charset="-122"/>
                <a:cs typeface="Montserrat" pitchFamily="34" charset="-120"/>
              </a:rPr>
              <a:t>Transformasi variabel untuk analisis:</a:t>
            </a:r>
            <a:endParaRPr lang="en-US" sz="1050" dirty="0"/>
          </a:p>
        </p:txBody>
      </p:sp>
      <p:sp>
        <p:nvSpPr>
          <p:cNvPr id="20" name="Text 14"/>
          <p:cNvSpPr/>
          <p:nvPr/>
        </p:nvSpPr>
        <p:spPr>
          <a:xfrm>
            <a:off x="7449860" y="5427702"/>
            <a:ext cx="6506885" cy="215622"/>
          </a:xfrm>
          <a:prstGeom prst="rect">
            <a:avLst/>
          </a:prstGeom>
          <a:noFill/>
          <a:ln/>
        </p:spPr>
        <p:txBody>
          <a:bodyPr wrap="none" lIns="0" tIns="0" rIns="0" bIns="0" rtlCol="0" anchor="t"/>
          <a:lstStyle/>
          <a:p>
            <a:pPr marL="342900" indent="-342900" algn="l">
              <a:lnSpc>
                <a:spcPts val="1650"/>
              </a:lnSpc>
              <a:buSzPct val="100000"/>
              <a:buChar char="•"/>
            </a:pPr>
            <a:r>
              <a:rPr lang="en-US" sz="1050" dirty="0">
                <a:solidFill>
                  <a:srgbClr val="384653"/>
                </a:solidFill>
                <a:latin typeface="Montserrat" pitchFamily="34" charset="0"/>
                <a:ea typeface="Montserrat" pitchFamily="34" charset="-122"/>
                <a:cs typeface="Montserrat" pitchFamily="34" charset="-120"/>
              </a:rPr>
              <a:t>Menghitung </a:t>
            </a:r>
            <a:r>
              <a:rPr lang="en-US" sz="1050" b="1" dirty="0">
                <a:solidFill>
                  <a:srgbClr val="384653"/>
                </a:solidFill>
                <a:latin typeface="Montserrat" pitchFamily="34" charset="0"/>
                <a:ea typeface="Montserrat" pitchFamily="34" charset="-122"/>
                <a:cs typeface="Montserrat" pitchFamily="34" charset="-120"/>
              </a:rPr>
              <a:t>Age</a:t>
            </a:r>
            <a:r>
              <a:rPr lang="en-US" sz="1050" dirty="0">
                <a:solidFill>
                  <a:srgbClr val="384653"/>
                </a:solidFill>
                <a:latin typeface="Montserrat" pitchFamily="34" charset="0"/>
                <a:ea typeface="Montserrat" pitchFamily="34" charset="-122"/>
                <a:cs typeface="Montserrat" pitchFamily="34" charset="-120"/>
              </a:rPr>
              <a:t> dari Year_Birth</a:t>
            </a:r>
            <a:endParaRPr lang="en-US" sz="1050" dirty="0"/>
          </a:p>
        </p:txBody>
      </p:sp>
      <p:sp>
        <p:nvSpPr>
          <p:cNvPr id="21" name="Text 15"/>
          <p:cNvSpPr/>
          <p:nvPr/>
        </p:nvSpPr>
        <p:spPr>
          <a:xfrm>
            <a:off x="7449860" y="5690473"/>
            <a:ext cx="6506885" cy="215622"/>
          </a:xfrm>
          <a:prstGeom prst="rect">
            <a:avLst/>
          </a:prstGeom>
          <a:noFill/>
          <a:ln/>
        </p:spPr>
        <p:txBody>
          <a:bodyPr wrap="none" lIns="0" tIns="0" rIns="0" bIns="0" rtlCol="0" anchor="t"/>
          <a:lstStyle/>
          <a:p>
            <a:pPr marL="342900" indent="-342900" algn="l">
              <a:lnSpc>
                <a:spcPts val="1650"/>
              </a:lnSpc>
              <a:buSzPct val="100000"/>
              <a:buChar char="•"/>
            </a:pPr>
            <a:r>
              <a:rPr lang="en-US" sz="1050" dirty="0">
                <a:solidFill>
                  <a:srgbClr val="384653"/>
                </a:solidFill>
                <a:latin typeface="Montserrat" pitchFamily="34" charset="0"/>
                <a:ea typeface="Montserrat" pitchFamily="34" charset="-122"/>
                <a:cs typeface="Montserrat" pitchFamily="34" charset="-120"/>
              </a:rPr>
              <a:t>Membuat variabel </a:t>
            </a:r>
            <a:r>
              <a:rPr lang="en-US" sz="1050" b="1" dirty="0">
                <a:solidFill>
                  <a:srgbClr val="384653"/>
                </a:solidFill>
                <a:latin typeface="Montserrat" pitchFamily="34" charset="0"/>
                <a:ea typeface="Montserrat" pitchFamily="34" charset="-122"/>
                <a:cs typeface="Montserrat" pitchFamily="34" charset="-120"/>
              </a:rPr>
              <a:t>Total_Spending</a:t>
            </a:r>
            <a:r>
              <a:rPr lang="en-US" sz="1050" dirty="0">
                <a:solidFill>
                  <a:srgbClr val="384653"/>
                </a:solidFill>
                <a:latin typeface="Montserrat" pitchFamily="34" charset="0"/>
                <a:ea typeface="Montserrat" pitchFamily="34" charset="-122"/>
                <a:cs typeface="Montserrat" pitchFamily="34" charset="-120"/>
              </a:rPr>
              <a:t> dengan menjumlahkan semua kategori produk</a:t>
            </a:r>
            <a:endParaRPr lang="en-US" sz="1050" dirty="0"/>
          </a:p>
        </p:txBody>
      </p:sp>
      <p:sp>
        <p:nvSpPr>
          <p:cNvPr id="22" name="Text 16"/>
          <p:cNvSpPr/>
          <p:nvPr/>
        </p:nvSpPr>
        <p:spPr>
          <a:xfrm>
            <a:off x="7449860" y="5953244"/>
            <a:ext cx="6506885" cy="215622"/>
          </a:xfrm>
          <a:prstGeom prst="rect">
            <a:avLst/>
          </a:prstGeom>
          <a:noFill/>
          <a:ln/>
        </p:spPr>
        <p:txBody>
          <a:bodyPr wrap="none" lIns="0" tIns="0" rIns="0" bIns="0" rtlCol="0" anchor="t"/>
          <a:lstStyle/>
          <a:p>
            <a:pPr marL="342900" indent="-342900" algn="l">
              <a:lnSpc>
                <a:spcPts val="1650"/>
              </a:lnSpc>
              <a:buSzPct val="100000"/>
              <a:buChar char="•"/>
            </a:pPr>
            <a:r>
              <a:rPr lang="en-US" sz="1050" dirty="0">
                <a:solidFill>
                  <a:srgbClr val="384653"/>
                </a:solidFill>
                <a:latin typeface="Montserrat" pitchFamily="34" charset="0"/>
                <a:ea typeface="Montserrat" pitchFamily="34" charset="-122"/>
                <a:cs typeface="Montserrat" pitchFamily="34" charset="-120"/>
              </a:rPr>
              <a:t>Kategorisasi variabel kontinyu untuk segmentasi</a:t>
            </a:r>
            <a:endParaRPr lang="en-US" sz="1050" dirty="0"/>
          </a:p>
        </p:txBody>
      </p:sp>
      <p:sp>
        <p:nvSpPr>
          <p:cNvPr id="23" name="Shape 17"/>
          <p:cNvSpPr/>
          <p:nvPr/>
        </p:nvSpPr>
        <p:spPr>
          <a:xfrm>
            <a:off x="538996" y="6455093"/>
            <a:ext cx="13552408" cy="1188482"/>
          </a:xfrm>
          <a:prstGeom prst="roundRect">
            <a:avLst>
              <a:gd name="adj" fmla="val 17010"/>
            </a:avLst>
          </a:prstGeom>
          <a:solidFill>
            <a:srgbClr val="BEDFF3"/>
          </a:solidFill>
          <a:ln/>
        </p:spPr>
      </p:sp>
      <p:pic>
        <p:nvPicPr>
          <p:cNvPr id="24" name="Image 4" descr="preencoded.png"/>
          <p:cNvPicPr>
            <a:picLocks noChangeAspect="1"/>
          </p:cNvPicPr>
          <p:nvPr/>
        </p:nvPicPr>
        <p:blipFill>
          <a:blip r:embed="rId7"/>
          <a:stretch>
            <a:fillRect/>
          </a:stretch>
        </p:blipFill>
        <p:spPr>
          <a:xfrm>
            <a:off x="673656" y="6650474"/>
            <a:ext cx="265986" cy="212765"/>
          </a:xfrm>
          <a:prstGeom prst="rect">
            <a:avLst/>
          </a:prstGeom>
        </p:spPr>
      </p:pic>
      <p:sp>
        <p:nvSpPr>
          <p:cNvPr id="25" name="Text 18"/>
          <p:cNvSpPr/>
          <p:nvPr/>
        </p:nvSpPr>
        <p:spPr>
          <a:xfrm>
            <a:off x="1074301" y="6623328"/>
            <a:ext cx="2341721" cy="265867"/>
          </a:xfrm>
          <a:prstGeom prst="rect">
            <a:avLst/>
          </a:prstGeom>
          <a:noFill/>
          <a:ln/>
        </p:spPr>
        <p:txBody>
          <a:bodyPr wrap="none" lIns="0" tIns="0" rIns="0" bIns="0" rtlCol="0" anchor="t"/>
          <a:lstStyle/>
          <a:p>
            <a:pPr marL="0" indent="0" algn="l">
              <a:lnSpc>
                <a:spcPts val="2050"/>
              </a:lnSpc>
              <a:buNone/>
            </a:pPr>
            <a:r>
              <a:rPr lang="en-US" sz="1650" b="1" dirty="0">
                <a:solidFill>
                  <a:srgbClr val="000000"/>
                </a:solidFill>
                <a:latin typeface="Barlow Bold" pitchFamily="34" charset="0"/>
                <a:ea typeface="Barlow Bold" pitchFamily="34" charset="-122"/>
                <a:cs typeface="Barlow Bold" pitchFamily="34" charset="-120"/>
              </a:rPr>
              <a:t>Hasil Akhir Data Cleaning</a:t>
            </a:r>
            <a:endParaRPr lang="en-US" sz="1650" dirty="0"/>
          </a:p>
        </p:txBody>
      </p:sp>
      <p:sp>
        <p:nvSpPr>
          <p:cNvPr id="26" name="Text 19"/>
          <p:cNvSpPr/>
          <p:nvPr/>
        </p:nvSpPr>
        <p:spPr>
          <a:xfrm>
            <a:off x="1074301" y="7023854"/>
            <a:ext cx="12882443" cy="431244"/>
          </a:xfrm>
          <a:prstGeom prst="rect">
            <a:avLst/>
          </a:prstGeom>
          <a:noFill/>
          <a:ln/>
        </p:spPr>
        <p:txBody>
          <a:bodyPr wrap="square" lIns="0" tIns="0" rIns="0" bIns="0" rtlCol="0" anchor="t"/>
          <a:lstStyle/>
          <a:p>
            <a:pPr marL="0" indent="0" algn="l">
              <a:lnSpc>
                <a:spcPts val="1650"/>
              </a:lnSpc>
              <a:buNone/>
            </a:pPr>
            <a:r>
              <a:rPr lang="en-US" sz="1050" dirty="0">
                <a:solidFill>
                  <a:srgbClr val="000000"/>
                </a:solidFill>
                <a:latin typeface="Montserrat" pitchFamily="34" charset="0"/>
                <a:ea typeface="Montserrat" pitchFamily="34" charset="-122"/>
                <a:cs typeface="Montserrat" pitchFamily="34" charset="-120"/>
              </a:rPr>
              <a:t>Dataset bersih dan siap analisis dengan </a:t>
            </a:r>
            <a:r>
              <a:rPr lang="en-US" sz="1050" b="1" dirty="0">
                <a:solidFill>
                  <a:srgbClr val="2589C9"/>
                </a:solidFill>
                <a:latin typeface="Montserrat" pitchFamily="34" charset="0"/>
                <a:ea typeface="Montserrat" pitchFamily="34" charset="-122"/>
                <a:cs typeface="Montserrat" pitchFamily="34" charset="-120"/>
              </a:rPr>
              <a:t>2.237 baris pelanggan valid</a:t>
            </a:r>
            <a:r>
              <a:rPr lang="en-US" sz="1050" dirty="0">
                <a:solidFill>
                  <a:srgbClr val="000000"/>
                </a:solidFill>
                <a:latin typeface="Montserrat" pitchFamily="34" charset="0"/>
                <a:ea typeface="Montserrat" pitchFamily="34" charset="-122"/>
                <a:cs typeface="Montserrat" pitchFamily="34" charset="-120"/>
              </a:rPr>
              <a:t>, seluruh variabel memiliki nilai lengkap dan berada dalam rentang realistis, serta variabel turunan telah dibuat untuk mendukung analisis mendalam.</a:t>
            </a:r>
            <a:endParaRPr lang="en-US" sz="10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379095" y="260628"/>
            <a:ext cx="3515201" cy="311706"/>
          </a:xfrm>
          <a:prstGeom prst="rect">
            <a:avLst/>
          </a:prstGeom>
          <a:noFill/>
          <a:ln/>
        </p:spPr>
        <p:txBody>
          <a:bodyPr wrap="none" lIns="0" tIns="0" rIns="0" bIns="0" rtlCol="0" anchor="t"/>
          <a:lstStyle/>
          <a:p>
            <a:pPr marL="0" indent="0" algn="l">
              <a:lnSpc>
                <a:spcPts val="2450"/>
              </a:lnSpc>
              <a:buNone/>
            </a:pPr>
            <a:r>
              <a:rPr lang="en-US" sz="1950" b="1" dirty="0">
                <a:solidFill>
                  <a:srgbClr val="2E3C4E"/>
                </a:solidFill>
                <a:latin typeface="Barlow Bold" pitchFamily="34" charset="0"/>
                <a:ea typeface="Barlow Bold" pitchFamily="34" charset="-122"/>
                <a:cs typeface="Barlow Bold" pitchFamily="34" charset="-120"/>
              </a:rPr>
              <a:t>Exploratory Data Analysis (EDA)</a:t>
            </a:r>
            <a:endParaRPr lang="en-US" sz="1950" dirty="0"/>
          </a:p>
        </p:txBody>
      </p:sp>
      <p:sp>
        <p:nvSpPr>
          <p:cNvPr id="3" name="Text 1"/>
          <p:cNvSpPr/>
          <p:nvPr/>
        </p:nvSpPr>
        <p:spPr>
          <a:xfrm>
            <a:off x="379095" y="610195"/>
            <a:ext cx="3210044" cy="249436"/>
          </a:xfrm>
          <a:prstGeom prst="rect">
            <a:avLst/>
          </a:prstGeom>
          <a:noFill/>
          <a:ln/>
        </p:spPr>
        <p:txBody>
          <a:bodyPr wrap="none" lIns="0" tIns="0" rIns="0" bIns="0" rtlCol="0" anchor="t"/>
          <a:lstStyle/>
          <a:p>
            <a:pPr marL="0" indent="0" algn="l">
              <a:lnSpc>
                <a:spcPts val="1950"/>
              </a:lnSpc>
              <a:buNone/>
            </a:pPr>
            <a:r>
              <a:rPr lang="en-US" sz="1550" b="1" dirty="0">
                <a:solidFill>
                  <a:srgbClr val="2E3C4E"/>
                </a:solidFill>
                <a:latin typeface="Barlow Bold" pitchFamily="34" charset="0"/>
                <a:ea typeface="Barlow Bold" pitchFamily="34" charset="-122"/>
                <a:cs typeface="Barlow Bold" pitchFamily="34" charset="-120"/>
              </a:rPr>
              <a:t>Pola dan Tren Demografis Pelanggan</a:t>
            </a:r>
            <a:endParaRPr lang="en-US" sz="1550" dirty="0"/>
          </a:p>
        </p:txBody>
      </p:sp>
      <p:sp>
        <p:nvSpPr>
          <p:cNvPr id="4" name="Text 2"/>
          <p:cNvSpPr/>
          <p:nvPr/>
        </p:nvSpPr>
        <p:spPr>
          <a:xfrm>
            <a:off x="379095" y="1001792"/>
            <a:ext cx="13872210" cy="151567"/>
          </a:xfrm>
          <a:prstGeom prst="rect">
            <a:avLst/>
          </a:prstGeom>
          <a:noFill/>
          <a:ln/>
        </p:spPr>
        <p:txBody>
          <a:bodyPr wrap="none" lIns="0" tIns="0" rIns="0" bIns="0" rtlCol="0" anchor="t"/>
          <a:lstStyle/>
          <a:p>
            <a:pPr marL="0" indent="0" algn="l">
              <a:lnSpc>
                <a:spcPts val="1150"/>
              </a:lnSpc>
              <a:buNone/>
            </a:pPr>
            <a:r>
              <a:rPr lang="en-US" sz="700" dirty="0">
                <a:solidFill>
                  <a:srgbClr val="384653"/>
                </a:solidFill>
                <a:latin typeface="Montserrat" pitchFamily="34" charset="0"/>
                <a:ea typeface="Montserrat" pitchFamily="34" charset="-122"/>
                <a:cs typeface="Montserrat" pitchFamily="34" charset="-120"/>
              </a:rPr>
              <a:t>Exploratory Data Analysis mengungkap karakteristik fundamental dari basis pelanggan supermarket, memberikan pemahaman mendalam tentang distribusi demografis dan perilaku belanja yang menjadi fondasi untuk analisis lanjutan.</a:t>
            </a:r>
            <a:endParaRPr lang="en-US" sz="700" dirty="0"/>
          </a:p>
        </p:txBody>
      </p:sp>
      <p:sp>
        <p:nvSpPr>
          <p:cNvPr id="5" name="Text 3"/>
          <p:cNvSpPr/>
          <p:nvPr/>
        </p:nvSpPr>
        <p:spPr>
          <a:xfrm>
            <a:off x="379095" y="1354693"/>
            <a:ext cx="1674019" cy="187047"/>
          </a:xfrm>
          <a:prstGeom prst="rect">
            <a:avLst/>
          </a:prstGeom>
          <a:noFill/>
          <a:ln/>
        </p:spPr>
        <p:txBody>
          <a:bodyPr wrap="none" lIns="0" tIns="0" rIns="0" bIns="0" rtlCol="0" anchor="t"/>
          <a:lstStyle/>
          <a:p>
            <a:pPr marL="0" indent="0" algn="l">
              <a:lnSpc>
                <a:spcPts val="1450"/>
              </a:lnSpc>
              <a:buNone/>
            </a:pPr>
            <a:r>
              <a:rPr lang="en-US" sz="1150" b="1" dirty="0">
                <a:solidFill>
                  <a:srgbClr val="2E3C4E"/>
                </a:solidFill>
                <a:latin typeface="Barlow Bold" pitchFamily="34" charset="0"/>
                <a:ea typeface="Barlow Bold" pitchFamily="34" charset="-122"/>
                <a:cs typeface="Barlow Bold" pitchFamily="34" charset="-120"/>
              </a:rPr>
              <a:t>Distribusi Usia Pelanggan</a:t>
            </a:r>
            <a:endParaRPr lang="en-US" sz="1150" dirty="0"/>
          </a:p>
        </p:txBody>
      </p:sp>
      <p:pic>
        <p:nvPicPr>
          <p:cNvPr id="6" name="Image 0" descr="preencoded.png"/>
          <p:cNvPicPr>
            <a:picLocks noChangeAspect="1"/>
          </p:cNvPicPr>
          <p:nvPr/>
        </p:nvPicPr>
        <p:blipFill>
          <a:blip r:embed="rId3"/>
          <a:stretch>
            <a:fillRect/>
          </a:stretch>
        </p:blipFill>
        <p:spPr>
          <a:xfrm>
            <a:off x="379095" y="1648301"/>
            <a:ext cx="2468761" cy="1958578"/>
          </a:xfrm>
          <a:prstGeom prst="rect">
            <a:avLst/>
          </a:prstGeom>
        </p:spPr>
      </p:pic>
      <p:sp>
        <p:nvSpPr>
          <p:cNvPr id="7" name="Text 4"/>
          <p:cNvSpPr/>
          <p:nvPr/>
        </p:nvSpPr>
        <p:spPr>
          <a:xfrm>
            <a:off x="360680" y="3492989"/>
            <a:ext cx="6820495" cy="454700"/>
          </a:xfrm>
          <a:prstGeom prst="rect">
            <a:avLst/>
          </a:prstGeom>
          <a:noFill/>
          <a:ln/>
        </p:spPr>
        <p:txBody>
          <a:bodyPr wrap="square" lIns="0" tIns="0" rIns="0" bIns="0" rtlCol="0" anchor="t"/>
          <a:lstStyle/>
          <a:p>
            <a:pPr marL="0" indent="0" algn="l">
              <a:lnSpc>
                <a:spcPts val="1150"/>
              </a:lnSpc>
              <a:buNone/>
            </a:pPr>
            <a:r>
              <a:rPr lang="en-US" sz="700" dirty="0">
                <a:solidFill>
                  <a:srgbClr val="384653"/>
                </a:solidFill>
                <a:latin typeface="Montserrat" pitchFamily="34" charset="0"/>
                <a:ea typeface="Montserrat" pitchFamily="34" charset="-122"/>
                <a:cs typeface="Montserrat" pitchFamily="34" charset="-120"/>
              </a:rPr>
              <a:t>Rentang usia setelah pembersihan outlier adalah </a:t>
            </a:r>
            <a:r>
              <a:rPr lang="en-US" sz="700" b="1" dirty="0">
                <a:solidFill>
                  <a:srgbClr val="384653"/>
                </a:solidFill>
                <a:latin typeface="Montserrat" pitchFamily="34" charset="0"/>
                <a:ea typeface="Montserrat" pitchFamily="34" charset="-122"/>
                <a:cs typeface="Montserrat" pitchFamily="34" charset="-120"/>
              </a:rPr>
              <a:t>29–81 tahun</a:t>
            </a:r>
            <a:r>
              <a:rPr lang="en-US" sz="700" dirty="0">
                <a:solidFill>
                  <a:srgbClr val="384653"/>
                </a:solidFill>
                <a:latin typeface="Montserrat" pitchFamily="34" charset="0"/>
                <a:ea typeface="Montserrat" pitchFamily="34" charset="-122"/>
                <a:cs typeface="Montserrat" pitchFamily="34" charset="-120"/>
              </a:rPr>
              <a:t>, dengan rata-rata usia </a:t>
            </a:r>
            <a:r>
              <a:rPr lang="en-US" sz="700" b="1" dirty="0">
                <a:solidFill>
                  <a:srgbClr val="2589C9"/>
                </a:solidFill>
                <a:latin typeface="Montserrat" pitchFamily="34" charset="0"/>
                <a:ea typeface="Montserrat" pitchFamily="34" charset="-122"/>
                <a:cs typeface="Montserrat" pitchFamily="34" charset="-120"/>
              </a:rPr>
              <a:t>56 tahun</a:t>
            </a:r>
            <a:r>
              <a:rPr lang="en-US" sz="700" dirty="0">
                <a:solidFill>
                  <a:srgbClr val="384653"/>
                </a:solidFill>
                <a:latin typeface="Montserrat" pitchFamily="34" charset="0"/>
                <a:ea typeface="Montserrat" pitchFamily="34" charset="-122"/>
                <a:cs typeface="Montserrat" pitchFamily="34" charset="-120"/>
              </a:rPr>
              <a:t>. Distribusi menunjukkan puncak di rentang usia </a:t>
            </a:r>
            <a:r>
              <a:rPr lang="en-US" sz="700" b="1" dirty="0">
                <a:solidFill>
                  <a:srgbClr val="384653"/>
                </a:solidFill>
                <a:latin typeface="Montserrat" pitchFamily="34" charset="0"/>
                <a:ea typeface="Montserrat" pitchFamily="34" charset="-122"/>
                <a:cs typeface="Montserrat" pitchFamily="34" charset="-120"/>
              </a:rPr>
              <a:t>48–58 tahun</a:t>
            </a:r>
            <a:r>
              <a:rPr lang="en-US" sz="700" dirty="0">
                <a:solidFill>
                  <a:srgbClr val="384653"/>
                </a:solidFill>
                <a:latin typeface="Montserrat" pitchFamily="34" charset="0"/>
                <a:ea typeface="Montserrat" pitchFamily="34" charset="-122"/>
                <a:cs typeface="Montserrat" pitchFamily="34" charset="-120"/>
              </a:rPr>
              <a:t>, dan mayoritas pelanggan berada di rentang 45–70 tahun, merepresentasikan generasi baby boomer dan generasi X yang mapan secara finansial.</a:t>
            </a:r>
            <a:endParaRPr lang="en-US" sz="700" dirty="0"/>
          </a:p>
        </p:txBody>
      </p:sp>
      <p:sp>
        <p:nvSpPr>
          <p:cNvPr id="8" name="Text 5"/>
          <p:cNvSpPr/>
          <p:nvPr/>
        </p:nvSpPr>
        <p:spPr>
          <a:xfrm>
            <a:off x="342125" y="3854165"/>
            <a:ext cx="1496616" cy="187047"/>
          </a:xfrm>
          <a:prstGeom prst="rect">
            <a:avLst/>
          </a:prstGeom>
          <a:noFill/>
          <a:ln/>
        </p:spPr>
        <p:txBody>
          <a:bodyPr wrap="none" lIns="0" tIns="0" rIns="0" bIns="0" rtlCol="0" anchor="t"/>
          <a:lstStyle/>
          <a:p>
            <a:pPr marL="0" indent="0" algn="l">
              <a:lnSpc>
                <a:spcPts val="1450"/>
              </a:lnSpc>
              <a:buNone/>
            </a:pPr>
            <a:r>
              <a:rPr lang="en-US" sz="1150" b="1" dirty="0">
                <a:solidFill>
                  <a:srgbClr val="2E3C4E"/>
                </a:solidFill>
                <a:latin typeface="Barlow Bold" pitchFamily="34" charset="0"/>
                <a:ea typeface="Barlow Bold" pitchFamily="34" charset="-122"/>
                <a:cs typeface="Barlow Bold" pitchFamily="34" charset="-120"/>
              </a:rPr>
              <a:t>Tingkat Pendidikan</a:t>
            </a:r>
            <a:endParaRPr lang="en-US" sz="1150" dirty="0"/>
          </a:p>
        </p:txBody>
      </p:sp>
      <p:pic>
        <p:nvPicPr>
          <p:cNvPr id="9" name="Image 1" descr="preencoded.png"/>
          <p:cNvPicPr>
            <a:picLocks noChangeAspect="1"/>
          </p:cNvPicPr>
          <p:nvPr/>
        </p:nvPicPr>
        <p:blipFill>
          <a:blip r:embed="rId4"/>
          <a:stretch>
            <a:fillRect/>
          </a:stretch>
        </p:blipFill>
        <p:spPr>
          <a:xfrm>
            <a:off x="307153" y="4573480"/>
            <a:ext cx="4733865" cy="2650915"/>
          </a:xfrm>
          <a:prstGeom prst="rect">
            <a:avLst/>
          </a:prstGeom>
        </p:spPr>
      </p:pic>
      <p:sp>
        <p:nvSpPr>
          <p:cNvPr id="10" name="Text 6"/>
          <p:cNvSpPr/>
          <p:nvPr/>
        </p:nvSpPr>
        <p:spPr>
          <a:xfrm>
            <a:off x="342125" y="7467838"/>
            <a:ext cx="6820495" cy="303133"/>
          </a:xfrm>
          <a:prstGeom prst="rect">
            <a:avLst/>
          </a:prstGeom>
          <a:noFill/>
          <a:ln/>
        </p:spPr>
        <p:txBody>
          <a:bodyPr wrap="square" lIns="0" tIns="0" rIns="0" bIns="0" rtlCol="0" anchor="t"/>
          <a:lstStyle/>
          <a:p>
            <a:pPr marL="0" indent="0" algn="l">
              <a:lnSpc>
                <a:spcPts val="1150"/>
              </a:lnSpc>
              <a:buNone/>
            </a:pPr>
            <a:r>
              <a:rPr lang="en-US" sz="700" dirty="0">
                <a:solidFill>
                  <a:srgbClr val="384653"/>
                </a:solidFill>
                <a:latin typeface="Montserrat" pitchFamily="34" charset="0"/>
                <a:ea typeface="Montserrat" pitchFamily="34" charset="-122"/>
                <a:cs typeface="Montserrat" pitchFamily="34" charset="-120"/>
              </a:rPr>
              <a:t>Mayoritas pelanggan memiliki pendidikan tinggi (88% memiliki minimal gelar Sarjana), menunjukkan target market dengan daya beli dan ekspektasi kualitas yang tinggi.</a:t>
            </a:r>
            <a:endParaRPr lang="en-US" sz="700" dirty="0"/>
          </a:p>
        </p:txBody>
      </p:sp>
      <p:sp>
        <p:nvSpPr>
          <p:cNvPr id="11" name="Text 7"/>
          <p:cNvSpPr/>
          <p:nvPr/>
        </p:nvSpPr>
        <p:spPr>
          <a:xfrm>
            <a:off x="7438430" y="1354693"/>
            <a:ext cx="1496616" cy="187047"/>
          </a:xfrm>
          <a:prstGeom prst="rect">
            <a:avLst/>
          </a:prstGeom>
          <a:noFill/>
          <a:ln/>
        </p:spPr>
        <p:txBody>
          <a:bodyPr wrap="none" lIns="0" tIns="0" rIns="0" bIns="0" rtlCol="0" anchor="t"/>
          <a:lstStyle/>
          <a:p>
            <a:pPr marL="0" indent="0" algn="l">
              <a:lnSpc>
                <a:spcPts val="1450"/>
              </a:lnSpc>
              <a:buNone/>
            </a:pPr>
            <a:r>
              <a:rPr lang="en-US" sz="1150" b="1" dirty="0">
                <a:solidFill>
                  <a:srgbClr val="2E3C4E"/>
                </a:solidFill>
                <a:latin typeface="Barlow Bold" pitchFamily="34" charset="0"/>
                <a:ea typeface="Barlow Bold" pitchFamily="34" charset="-122"/>
                <a:cs typeface="Barlow Bold" pitchFamily="34" charset="-120"/>
              </a:rPr>
              <a:t>Status Pernikahan</a:t>
            </a:r>
            <a:endParaRPr lang="en-US" sz="1150" dirty="0"/>
          </a:p>
        </p:txBody>
      </p:sp>
      <p:pic>
        <p:nvPicPr>
          <p:cNvPr id="12" name="Image 2" descr="preencoded.png"/>
          <p:cNvPicPr>
            <a:picLocks noChangeAspect="1"/>
          </p:cNvPicPr>
          <p:nvPr/>
        </p:nvPicPr>
        <p:blipFill>
          <a:blip r:embed="rId5"/>
          <a:stretch>
            <a:fillRect/>
          </a:stretch>
        </p:blipFill>
        <p:spPr>
          <a:xfrm>
            <a:off x="7438430" y="1648302"/>
            <a:ext cx="4934907" cy="2672870"/>
          </a:xfrm>
          <a:prstGeom prst="rect">
            <a:avLst/>
          </a:prstGeom>
        </p:spPr>
      </p:pic>
      <p:sp>
        <p:nvSpPr>
          <p:cNvPr id="19" name="Text 14"/>
          <p:cNvSpPr/>
          <p:nvPr/>
        </p:nvSpPr>
        <p:spPr>
          <a:xfrm>
            <a:off x="7502752" y="4668755"/>
            <a:ext cx="6820495" cy="303133"/>
          </a:xfrm>
          <a:prstGeom prst="rect">
            <a:avLst/>
          </a:prstGeom>
          <a:noFill/>
          <a:ln/>
        </p:spPr>
        <p:txBody>
          <a:bodyPr wrap="square" lIns="0" tIns="0" rIns="0" bIns="0" rtlCol="0" anchor="t"/>
          <a:lstStyle/>
          <a:p>
            <a:pPr marL="0" indent="0" algn="l">
              <a:lnSpc>
                <a:spcPts val="1150"/>
              </a:lnSpc>
              <a:buNone/>
            </a:pPr>
            <a:r>
              <a:rPr lang="en-US" sz="700" dirty="0">
                <a:solidFill>
                  <a:srgbClr val="384653"/>
                </a:solidFill>
                <a:latin typeface="Montserrat" pitchFamily="34" charset="0"/>
                <a:ea typeface="Montserrat" pitchFamily="34" charset="-122"/>
                <a:cs typeface="Montserrat" pitchFamily="34" charset="-120"/>
              </a:rPr>
              <a:t>Status </a:t>
            </a:r>
            <a:r>
              <a:rPr lang="en-US" sz="700" b="1" dirty="0">
                <a:solidFill>
                  <a:srgbClr val="384653"/>
                </a:solidFill>
                <a:latin typeface="Montserrat" pitchFamily="34" charset="0"/>
                <a:ea typeface="Montserrat" pitchFamily="34" charset="-122"/>
                <a:cs typeface="Montserrat" pitchFamily="34" charset="-120"/>
              </a:rPr>
              <a:t>Married</a:t>
            </a:r>
            <a:r>
              <a:rPr lang="en-US" sz="700" dirty="0">
                <a:solidFill>
                  <a:srgbClr val="384653"/>
                </a:solidFill>
                <a:latin typeface="Montserrat" pitchFamily="34" charset="0"/>
                <a:ea typeface="Montserrat" pitchFamily="34" charset="-122"/>
                <a:cs typeface="Montserrat" pitchFamily="34" charset="-120"/>
              </a:rPr>
              <a:t> mendominasi dengan 64.5%, diikuti Single (21.6%) dan Divorced/Widow (13.9%). Ini mengindikasikan bahwa produk family-oriented dan premium dapat menjadi fokus strategis.</a:t>
            </a:r>
            <a:endParaRPr lang="en-US" sz="700" dirty="0"/>
          </a:p>
        </p:txBody>
      </p:sp>
      <p:sp>
        <p:nvSpPr>
          <p:cNvPr id="20" name="Text 15"/>
          <p:cNvSpPr/>
          <p:nvPr/>
        </p:nvSpPr>
        <p:spPr>
          <a:xfrm>
            <a:off x="7438430" y="5128250"/>
            <a:ext cx="1496616" cy="187047"/>
          </a:xfrm>
          <a:prstGeom prst="rect">
            <a:avLst/>
          </a:prstGeom>
          <a:noFill/>
          <a:ln/>
        </p:spPr>
        <p:txBody>
          <a:bodyPr wrap="none" lIns="0" tIns="0" rIns="0" bIns="0" rtlCol="0" anchor="t"/>
          <a:lstStyle/>
          <a:p>
            <a:pPr marL="0" indent="0" algn="l">
              <a:lnSpc>
                <a:spcPts val="1450"/>
              </a:lnSpc>
              <a:buNone/>
            </a:pPr>
            <a:r>
              <a:rPr lang="en-US" sz="1150" b="1" dirty="0">
                <a:solidFill>
                  <a:srgbClr val="2E3C4E"/>
                </a:solidFill>
                <a:latin typeface="Barlow Bold" pitchFamily="34" charset="0"/>
                <a:ea typeface="Barlow Bold" pitchFamily="34" charset="-122"/>
                <a:cs typeface="Barlow Bold" pitchFamily="34" charset="-120"/>
              </a:rPr>
              <a:t>Distribusi Pendapatan</a:t>
            </a:r>
            <a:endParaRPr lang="en-US" sz="1150" dirty="0"/>
          </a:p>
        </p:txBody>
      </p:sp>
      <p:pic>
        <p:nvPicPr>
          <p:cNvPr id="21" name="Image 3" descr="preencoded.png"/>
          <p:cNvPicPr>
            <a:picLocks noChangeAspect="1"/>
          </p:cNvPicPr>
          <p:nvPr/>
        </p:nvPicPr>
        <p:blipFill>
          <a:blip r:embed="rId6"/>
          <a:stretch>
            <a:fillRect/>
          </a:stretch>
        </p:blipFill>
        <p:spPr>
          <a:xfrm>
            <a:off x="7308938" y="5315297"/>
            <a:ext cx="3524966" cy="1958578"/>
          </a:xfrm>
          <a:prstGeom prst="rect">
            <a:avLst/>
          </a:prstGeom>
        </p:spPr>
      </p:pic>
      <p:sp>
        <p:nvSpPr>
          <p:cNvPr id="22" name="Text 16"/>
          <p:cNvSpPr/>
          <p:nvPr/>
        </p:nvSpPr>
        <p:spPr>
          <a:xfrm>
            <a:off x="7423656" y="7316271"/>
            <a:ext cx="6820495" cy="454700"/>
          </a:xfrm>
          <a:prstGeom prst="rect">
            <a:avLst/>
          </a:prstGeom>
          <a:noFill/>
          <a:ln/>
        </p:spPr>
        <p:txBody>
          <a:bodyPr wrap="square" lIns="0" tIns="0" rIns="0" bIns="0" rtlCol="0" anchor="t"/>
          <a:lstStyle/>
          <a:p>
            <a:pPr marL="0" indent="0" algn="l">
              <a:lnSpc>
                <a:spcPts val="1150"/>
              </a:lnSpc>
              <a:buNone/>
            </a:pPr>
            <a:r>
              <a:rPr lang="en-US" sz="700" dirty="0">
                <a:solidFill>
                  <a:srgbClr val="384653"/>
                </a:solidFill>
                <a:latin typeface="Montserrat" pitchFamily="34" charset="0"/>
                <a:ea typeface="Montserrat" pitchFamily="34" charset="-122"/>
                <a:cs typeface="Montserrat" pitchFamily="34" charset="-120"/>
              </a:rPr>
              <a:t>Pendapatan tahunan pelanggan menunjukkan distribusi </a:t>
            </a:r>
            <a:r>
              <a:rPr lang="en-US" sz="700" i="1" dirty="0">
                <a:solidFill>
                  <a:srgbClr val="384653"/>
                </a:solidFill>
                <a:latin typeface="Montserrat" pitchFamily="34" charset="0"/>
                <a:ea typeface="Montserrat" pitchFamily="34" charset="-122"/>
                <a:cs typeface="Montserrat" pitchFamily="34" charset="-120"/>
              </a:rPr>
              <a:t>right-skewed</a:t>
            </a:r>
            <a:r>
              <a:rPr lang="en-US" sz="700" dirty="0">
                <a:solidFill>
                  <a:srgbClr val="384653"/>
                </a:solidFill>
                <a:latin typeface="Montserrat" pitchFamily="34" charset="0"/>
                <a:ea typeface="Montserrat" pitchFamily="34" charset="-122"/>
                <a:cs typeface="Montserrat" pitchFamily="34" charset="-120"/>
              </a:rPr>
              <a:t> dengan median </a:t>
            </a:r>
            <a:r>
              <a:rPr lang="en-US" sz="700" b="1" dirty="0">
                <a:solidFill>
                  <a:srgbClr val="384653"/>
                </a:solidFill>
                <a:latin typeface="Montserrat" pitchFamily="34" charset="0"/>
                <a:ea typeface="Montserrat" pitchFamily="34" charset="-122"/>
                <a:cs typeface="Montserrat" pitchFamily="34" charset="-120"/>
              </a:rPr>
              <a:t>€51.445</a:t>
            </a:r>
            <a:r>
              <a:rPr lang="en-US" sz="700" dirty="0">
                <a:solidFill>
                  <a:srgbClr val="384653"/>
                </a:solidFill>
                <a:latin typeface="Montserrat" pitchFamily="34" charset="0"/>
                <a:ea typeface="Montserrat" pitchFamily="34" charset="-122"/>
                <a:cs typeface="Montserrat" pitchFamily="34" charset="-120"/>
              </a:rPr>
              <a:t> dan rata-ata </a:t>
            </a:r>
            <a:r>
              <a:rPr lang="en-US" sz="700" b="1" dirty="0">
                <a:solidFill>
                  <a:srgbClr val="384653"/>
                </a:solidFill>
                <a:latin typeface="Montserrat" pitchFamily="34" charset="0"/>
                <a:ea typeface="Montserrat" pitchFamily="34" charset="-122"/>
                <a:cs typeface="Montserrat" pitchFamily="34" charset="-120"/>
              </a:rPr>
              <a:t>€52.000</a:t>
            </a:r>
            <a:r>
              <a:rPr lang="en-US" sz="700" dirty="0">
                <a:solidFill>
                  <a:srgbClr val="384653"/>
                </a:solidFill>
                <a:latin typeface="Montserrat" pitchFamily="34" charset="0"/>
                <a:ea typeface="Montserrat" pitchFamily="34" charset="-122"/>
                <a:cs typeface="Montserrat" pitchFamily="34" charset="-120"/>
              </a:rPr>
              <a:t>. Rentang income dari €1.730 hingga €162.397, dengan sekitar </a:t>
            </a:r>
            <a:r>
              <a:rPr lang="en-US" sz="700" b="1" dirty="0">
                <a:solidFill>
                  <a:srgbClr val="2589C9"/>
                </a:solidFill>
                <a:latin typeface="Montserrat" pitchFamily="34" charset="0"/>
                <a:ea typeface="Montserrat" pitchFamily="34" charset="-122"/>
                <a:cs typeface="Montserrat" pitchFamily="34" charset="-120"/>
              </a:rPr>
              <a:t>10% pelanggan memiliki income &gt; €84.000</a:t>
            </a:r>
            <a:r>
              <a:rPr lang="en-US" sz="700" dirty="0">
                <a:solidFill>
                  <a:srgbClr val="384653"/>
                </a:solidFill>
                <a:latin typeface="Montserrat" pitchFamily="34" charset="0"/>
                <a:ea typeface="Montserrat" pitchFamily="34" charset="-122"/>
                <a:cs typeface="Montserrat" pitchFamily="34" charset="-120"/>
              </a:rPr>
              <a:t> per tahun, merepresentasikan segmen high-value yang potensial.</a:t>
            </a:r>
            <a:endParaRPr lang="en-US" sz="700" dirty="0"/>
          </a:p>
        </p:txBody>
      </p:sp>
      <p:sp>
        <p:nvSpPr>
          <p:cNvPr id="29" name="Shape 8">
            <a:extLst>
              <a:ext uri="{FF2B5EF4-FFF2-40B4-BE49-F238E27FC236}">
                <a16:creationId xmlns:a16="http://schemas.microsoft.com/office/drawing/2014/main" id="{20AEEC3E-88F6-4761-97E7-C7DAFFEF5DA5}"/>
              </a:ext>
            </a:extLst>
          </p:cNvPr>
          <p:cNvSpPr/>
          <p:nvPr/>
        </p:nvSpPr>
        <p:spPr>
          <a:xfrm>
            <a:off x="8080046" y="4417619"/>
            <a:ext cx="94774" cy="94774"/>
          </a:xfrm>
          <a:prstGeom prst="roundRect">
            <a:avLst>
              <a:gd name="adj" fmla="val 19296"/>
            </a:avLst>
          </a:prstGeom>
          <a:solidFill>
            <a:srgbClr val="0C2C41"/>
          </a:solidFill>
          <a:ln/>
        </p:spPr>
      </p:sp>
      <p:sp>
        <p:nvSpPr>
          <p:cNvPr id="30" name="Text 9">
            <a:extLst>
              <a:ext uri="{FF2B5EF4-FFF2-40B4-BE49-F238E27FC236}">
                <a16:creationId xmlns:a16="http://schemas.microsoft.com/office/drawing/2014/main" id="{CEA88ECF-7987-4646-AFBD-B3915523B806}"/>
              </a:ext>
            </a:extLst>
          </p:cNvPr>
          <p:cNvSpPr/>
          <p:nvPr/>
        </p:nvSpPr>
        <p:spPr>
          <a:xfrm>
            <a:off x="8235780" y="4417619"/>
            <a:ext cx="367546" cy="94774"/>
          </a:xfrm>
          <a:prstGeom prst="rect">
            <a:avLst/>
          </a:prstGeom>
          <a:noFill/>
          <a:ln/>
        </p:spPr>
        <p:txBody>
          <a:bodyPr wrap="none" lIns="0" tIns="0" rIns="0" bIns="0" rtlCol="0" anchor="t"/>
          <a:lstStyle/>
          <a:p>
            <a:pPr marL="0" indent="0" algn="l">
              <a:lnSpc>
                <a:spcPts val="700"/>
              </a:lnSpc>
              <a:buNone/>
            </a:pPr>
            <a:r>
              <a:rPr lang="en-US" sz="700" dirty="0">
                <a:solidFill>
                  <a:srgbClr val="384653"/>
                </a:solidFill>
                <a:latin typeface="Montserrat" pitchFamily="34" charset="0"/>
                <a:ea typeface="Montserrat" pitchFamily="34" charset="-122"/>
                <a:cs typeface="Montserrat" pitchFamily="34" charset="-120"/>
              </a:rPr>
              <a:t>Married</a:t>
            </a:r>
            <a:endParaRPr lang="en-US" sz="700" dirty="0"/>
          </a:p>
        </p:txBody>
      </p:sp>
      <p:sp>
        <p:nvSpPr>
          <p:cNvPr id="31" name="Shape 10">
            <a:extLst>
              <a:ext uri="{FF2B5EF4-FFF2-40B4-BE49-F238E27FC236}">
                <a16:creationId xmlns:a16="http://schemas.microsoft.com/office/drawing/2014/main" id="{899897C2-DA34-4B1E-8165-203E315824F1}"/>
              </a:ext>
            </a:extLst>
          </p:cNvPr>
          <p:cNvSpPr/>
          <p:nvPr/>
        </p:nvSpPr>
        <p:spPr>
          <a:xfrm>
            <a:off x="9616190" y="4417619"/>
            <a:ext cx="94774" cy="94774"/>
          </a:xfrm>
          <a:prstGeom prst="roundRect">
            <a:avLst>
              <a:gd name="adj" fmla="val 19296"/>
            </a:avLst>
          </a:prstGeom>
          <a:solidFill>
            <a:srgbClr val="1E72A7"/>
          </a:solidFill>
          <a:ln/>
        </p:spPr>
      </p:sp>
      <p:sp>
        <p:nvSpPr>
          <p:cNvPr id="32" name="Text 11">
            <a:extLst>
              <a:ext uri="{FF2B5EF4-FFF2-40B4-BE49-F238E27FC236}">
                <a16:creationId xmlns:a16="http://schemas.microsoft.com/office/drawing/2014/main" id="{4AD43D5E-4556-4462-B6CF-D9E63C8D0D2C}"/>
              </a:ext>
            </a:extLst>
          </p:cNvPr>
          <p:cNvSpPr/>
          <p:nvPr/>
        </p:nvSpPr>
        <p:spPr>
          <a:xfrm>
            <a:off x="9771924" y="4417619"/>
            <a:ext cx="295156" cy="94774"/>
          </a:xfrm>
          <a:prstGeom prst="rect">
            <a:avLst/>
          </a:prstGeom>
          <a:noFill/>
          <a:ln/>
        </p:spPr>
        <p:txBody>
          <a:bodyPr wrap="none" lIns="0" tIns="0" rIns="0" bIns="0" rtlCol="0" anchor="t"/>
          <a:lstStyle/>
          <a:p>
            <a:pPr marL="0" indent="0" algn="l">
              <a:lnSpc>
                <a:spcPts val="700"/>
              </a:lnSpc>
              <a:buNone/>
            </a:pPr>
            <a:r>
              <a:rPr lang="en-US" sz="700" dirty="0">
                <a:solidFill>
                  <a:srgbClr val="384653"/>
                </a:solidFill>
                <a:latin typeface="Montserrat" pitchFamily="34" charset="0"/>
                <a:ea typeface="Montserrat" pitchFamily="34" charset="-122"/>
                <a:cs typeface="Montserrat" pitchFamily="34" charset="-120"/>
              </a:rPr>
              <a:t>Single</a:t>
            </a:r>
            <a:endParaRPr lang="en-US" sz="700" dirty="0"/>
          </a:p>
        </p:txBody>
      </p:sp>
      <p:sp>
        <p:nvSpPr>
          <p:cNvPr id="33" name="Shape 12">
            <a:extLst>
              <a:ext uri="{FF2B5EF4-FFF2-40B4-BE49-F238E27FC236}">
                <a16:creationId xmlns:a16="http://schemas.microsoft.com/office/drawing/2014/main" id="{1E835411-9BD3-493B-9342-4A1EE269E005}"/>
              </a:ext>
            </a:extLst>
          </p:cNvPr>
          <p:cNvSpPr/>
          <p:nvPr/>
        </p:nvSpPr>
        <p:spPr>
          <a:xfrm>
            <a:off x="11080064" y="4417619"/>
            <a:ext cx="94774" cy="94774"/>
          </a:xfrm>
          <a:prstGeom prst="roundRect">
            <a:avLst>
              <a:gd name="adj" fmla="val 19296"/>
            </a:avLst>
          </a:prstGeom>
          <a:solidFill>
            <a:srgbClr val="5CAEE2"/>
          </a:solidFill>
          <a:ln/>
        </p:spPr>
      </p:sp>
      <p:sp>
        <p:nvSpPr>
          <p:cNvPr id="34" name="Text 13">
            <a:extLst>
              <a:ext uri="{FF2B5EF4-FFF2-40B4-BE49-F238E27FC236}">
                <a16:creationId xmlns:a16="http://schemas.microsoft.com/office/drawing/2014/main" id="{B5504134-54D9-4D33-BF17-E62386B89386}"/>
              </a:ext>
            </a:extLst>
          </p:cNvPr>
          <p:cNvSpPr/>
          <p:nvPr/>
        </p:nvSpPr>
        <p:spPr>
          <a:xfrm>
            <a:off x="11235798" y="4417619"/>
            <a:ext cx="792242" cy="94774"/>
          </a:xfrm>
          <a:prstGeom prst="rect">
            <a:avLst/>
          </a:prstGeom>
          <a:noFill/>
          <a:ln/>
        </p:spPr>
        <p:txBody>
          <a:bodyPr wrap="none" lIns="0" tIns="0" rIns="0" bIns="0" rtlCol="0" anchor="t"/>
          <a:lstStyle/>
          <a:p>
            <a:pPr marL="0" indent="0" algn="l">
              <a:lnSpc>
                <a:spcPts val="700"/>
              </a:lnSpc>
              <a:buNone/>
            </a:pPr>
            <a:r>
              <a:rPr lang="en-US" sz="700" dirty="0">
                <a:solidFill>
                  <a:srgbClr val="384653"/>
                </a:solidFill>
                <a:latin typeface="Montserrat" pitchFamily="34" charset="0"/>
                <a:ea typeface="Montserrat" pitchFamily="34" charset="-122"/>
                <a:cs typeface="Montserrat" pitchFamily="34" charset="-120"/>
              </a:rPr>
              <a:t>Divorced/Widow</a:t>
            </a:r>
            <a:endParaRPr lang="en-US" sz="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548</TotalTime>
  <Words>2140</Words>
  <Application>Microsoft Office PowerPoint</Application>
  <PresentationFormat>Custom</PresentationFormat>
  <Paragraphs>230</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Barlow Bold</vt:lpstr>
      <vt:lpstr>Barlow Light</vt:lpstr>
      <vt:lpstr>Montserrat</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syifaul000@gmail.com</cp:lastModifiedBy>
  <cp:revision>5</cp:revision>
  <dcterms:created xsi:type="dcterms:W3CDTF">2025-12-02T05:53:41Z</dcterms:created>
  <dcterms:modified xsi:type="dcterms:W3CDTF">2025-12-02T15:57:50Z</dcterms:modified>
</cp:coreProperties>
</file>